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05"/>
  </p:notesMasterIdLst>
  <p:handoutMasterIdLst>
    <p:handoutMasterId r:id="rId106"/>
  </p:handoutMasterIdLst>
  <p:sldIdLst>
    <p:sldId id="256" r:id="rId3"/>
    <p:sldId id="460" r:id="rId4"/>
    <p:sldId id="459" r:id="rId5"/>
    <p:sldId id="258" r:id="rId6"/>
    <p:sldId id="410" r:id="rId7"/>
    <p:sldId id="406" r:id="rId8"/>
    <p:sldId id="367" r:id="rId9"/>
    <p:sldId id="407" r:id="rId10"/>
    <p:sldId id="527" r:id="rId11"/>
    <p:sldId id="457" r:id="rId12"/>
    <p:sldId id="369" r:id="rId13"/>
    <p:sldId id="512" r:id="rId14"/>
    <p:sldId id="513" r:id="rId15"/>
    <p:sldId id="516" r:id="rId16"/>
    <p:sldId id="518" r:id="rId17"/>
    <p:sldId id="515" r:id="rId18"/>
    <p:sldId id="514" r:id="rId19"/>
    <p:sldId id="474" r:id="rId20"/>
    <p:sldId id="431" r:id="rId21"/>
    <p:sldId id="463" r:id="rId22"/>
    <p:sldId id="519" r:id="rId23"/>
    <p:sldId id="464" r:id="rId24"/>
    <p:sldId id="465" r:id="rId25"/>
    <p:sldId id="416" r:id="rId26"/>
    <p:sldId id="521" r:id="rId27"/>
    <p:sldId id="466" r:id="rId28"/>
    <p:sldId id="524" r:id="rId29"/>
    <p:sldId id="526" r:id="rId30"/>
    <p:sldId id="538" r:id="rId31"/>
    <p:sldId id="468" r:id="rId32"/>
    <p:sldId id="470" r:id="rId33"/>
    <p:sldId id="469" r:id="rId34"/>
    <p:sldId id="509" r:id="rId35"/>
    <p:sldId id="539" r:id="rId36"/>
    <p:sldId id="420" r:id="rId37"/>
    <p:sldId id="471" r:id="rId38"/>
    <p:sldId id="472" r:id="rId39"/>
    <p:sldId id="473" r:id="rId40"/>
    <p:sldId id="479" r:id="rId41"/>
    <p:sldId id="480" r:id="rId42"/>
    <p:sldId id="478" r:id="rId43"/>
    <p:sldId id="481" r:id="rId44"/>
    <p:sldId id="482" r:id="rId45"/>
    <p:sldId id="483" r:id="rId46"/>
    <p:sldId id="423" r:id="rId47"/>
    <p:sldId id="540" r:id="rId48"/>
    <p:sldId id="541" r:id="rId49"/>
    <p:sldId id="484" r:id="rId50"/>
    <p:sldId id="542" r:id="rId51"/>
    <p:sldId id="485" r:id="rId52"/>
    <p:sldId id="486" r:id="rId53"/>
    <p:sldId id="426" r:id="rId54"/>
    <p:sldId id="439" r:id="rId55"/>
    <p:sldId id="489" r:id="rId56"/>
    <p:sldId id="491" r:id="rId57"/>
    <p:sldId id="498" r:id="rId58"/>
    <p:sldId id="490" r:id="rId59"/>
    <p:sldId id="499" r:id="rId60"/>
    <p:sldId id="492" r:id="rId61"/>
    <p:sldId id="493" r:id="rId62"/>
    <p:sldId id="494" r:id="rId63"/>
    <p:sldId id="543" r:id="rId64"/>
    <p:sldId id="544" r:id="rId65"/>
    <p:sldId id="545" r:id="rId66"/>
    <p:sldId id="546" r:id="rId67"/>
    <p:sldId id="547" r:id="rId68"/>
    <p:sldId id="503" r:id="rId69"/>
    <p:sldId id="548" r:id="rId70"/>
    <p:sldId id="487" r:id="rId71"/>
    <p:sldId id="488" r:id="rId72"/>
    <p:sldId id="432" r:id="rId73"/>
    <p:sldId id="424" r:id="rId74"/>
    <p:sldId id="437" r:id="rId75"/>
    <p:sldId id="440" r:id="rId76"/>
    <p:sldId id="441" r:id="rId77"/>
    <p:sldId id="438" r:id="rId78"/>
    <p:sldId id="427" r:id="rId79"/>
    <p:sldId id="442" r:id="rId80"/>
    <p:sldId id="451" r:id="rId81"/>
    <p:sldId id="454" r:id="rId82"/>
    <p:sldId id="443" r:id="rId83"/>
    <p:sldId id="444" r:id="rId84"/>
    <p:sldId id="445" r:id="rId85"/>
    <p:sldId id="449" r:id="rId86"/>
    <p:sldId id="446" r:id="rId87"/>
    <p:sldId id="447" r:id="rId88"/>
    <p:sldId id="448" r:id="rId89"/>
    <p:sldId id="502" r:id="rId90"/>
    <p:sldId id="462" r:id="rId91"/>
    <p:sldId id="506" r:id="rId92"/>
    <p:sldId id="528" r:id="rId93"/>
    <p:sldId id="455" r:id="rId94"/>
    <p:sldId id="504" r:id="rId95"/>
    <p:sldId id="535" r:id="rId96"/>
    <p:sldId id="534" r:id="rId97"/>
    <p:sldId id="530" r:id="rId98"/>
    <p:sldId id="531" r:id="rId99"/>
    <p:sldId id="532" r:id="rId100"/>
    <p:sldId id="536" r:id="rId101"/>
    <p:sldId id="537" r:id="rId102"/>
    <p:sldId id="529" r:id="rId103"/>
    <p:sldId id="533" r:id="rId104"/>
  </p:sldIdLst>
  <p:sldSz cx="9144000" cy="6858000" type="screen4x3"/>
  <p:notesSz cx="6858000" cy="987425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E9E23E5-253B-EA42-A1C2-C40D879CFD86}">
          <p14:sldIdLst>
            <p14:sldId id="256"/>
            <p14:sldId id="460"/>
          </p14:sldIdLst>
        </p14:section>
        <p14:section name="introduction" id="{55378900-F810-4473-A3AF-60719E0779E4}">
          <p14:sldIdLst>
            <p14:sldId id="459"/>
            <p14:sldId id="258"/>
            <p14:sldId id="410"/>
            <p14:sldId id="406"/>
            <p14:sldId id="367"/>
            <p14:sldId id="407"/>
            <p14:sldId id="527"/>
            <p14:sldId id="457"/>
            <p14:sldId id="369"/>
            <p14:sldId id="512"/>
          </p14:sldIdLst>
        </p14:section>
        <p14:section name="Framework overview" id="{BE7B9E6A-56C6-44AD-A7A2-901109D8FF09}">
          <p14:sldIdLst>
            <p14:sldId id="513"/>
            <p14:sldId id="516"/>
            <p14:sldId id="518"/>
            <p14:sldId id="515"/>
          </p14:sldIdLst>
        </p14:section>
        <p14:section name="Methodology" id="{3570C2AA-7580-45F5-8179-9AAD75CFCD5A}">
          <p14:sldIdLst>
            <p14:sldId id="514"/>
            <p14:sldId id="474"/>
            <p14:sldId id="431"/>
            <p14:sldId id="463"/>
            <p14:sldId id="519"/>
            <p14:sldId id="464"/>
            <p14:sldId id="465"/>
            <p14:sldId id="416"/>
            <p14:sldId id="521"/>
            <p14:sldId id="466"/>
            <p14:sldId id="524"/>
            <p14:sldId id="526"/>
            <p14:sldId id="538"/>
            <p14:sldId id="468"/>
            <p14:sldId id="470"/>
            <p14:sldId id="469"/>
            <p14:sldId id="509"/>
            <p14:sldId id="539"/>
            <p14:sldId id="420"/>
            <p14:sldId id="471"/>
            <p14:sldId id="472"/>
            <p14:sldId id="473"/>
            <p14:sldId id="479"/>
            <p14:sldId id="480"/>
            <p14:sldId id="478"/>
            <p14:sldId id="481"/>
            <p14:sldId id="482"/>
            <p14:sldId id="483"/>
            <p14:sldId id="423"/>
            <p14:sldId id="540"/>
            <p14:sldId id="541"/>
            <p14:sldId id="484"/>
            <p14:sldId id="542"/>
            <p14:sldId id="485"/>
          </p14:sldIdLst>
        </p14:section>
        <p14:section name="Experiments" id="{25FDA685-FC54-4175-908E-9941EFF151A7}">
          <p14:sldIdLst>
            <p14:sldId id="486"/>
            <p14:sldId id="426"/>
            <p14:sldId id="439"/>
            <p14:sldId id="489"/>
            <p14:sldId id="491"/>
            <p14:sldId id="498"/>
            <p14:sldId id="490"/>
            <p14:sldId id="499"/>
            <p14:sldId id="492"/>
            <p14:sldId id="493"/>
            <p14:sldId id="494"/>
            <p14:sldId id="543"/>
            <p14:sldId id="544"/>
            <p14:sldId id="545"/>
            <p14:sldId id="546"/>
            <p14:sldId id="547"/>
          </p14:sldIdLst>
        </p14:section>
        <p14:section name="Conclusions" id="{5033F6D5-DBF0-4AFB-A462-CE375BC0EEB9}">
          <p14:sldIdLst>
            <p14:sldId id="503"/>
            <p14:sldId id="548"/>
          </p14:sldIdLst>
        </p14:section>
        <p14:section name="Appendix" id="{0372FC75-1D18-9647-9C82-59858C835DD9}">
          <p14:sldIdLst>
            <p14:sldId id="487"/>
            <p14:sldId id="488"/>
            <p14:sldId id="432"/>
            <p14:sldId id="424"/>
            <p14:sldId id="437"/>
            <p14:sldId id="440"/>
            <p14:sldId id="441"/>
            <p14:sldId id="438"/>
            <p14:sldId id="427"/>
            <p14:sldId id="442"/>
            <p14:sldId id="451"/>
            <p14:sldId id="454"/>
            <p14:sldId id="443"/>
            <p14:sldId id="444"/>
            <p14:sldId id="445"/>
            <p14:sldId id="449"/>
            <p14:sldId id="446"/>
            <p14:sldId id="447"/>
            <p14:sldId id="448"/>
            <p14:sldId id="502"/>
            <p14:sldId id="462"/>
            <p14:sldId id="506"/>
            <p14:sldId id="528"/>
            <p14:sldId id="455"/>
            <p14:sldId id="504"/>
            <p14:sldId id="535"/>
            <p14:sldId id="534"/>
            <p14:sldId id="530"/>
            <p14:sldId id="531"/>
            <p14:sldId id="532"/>
            <p14:sldId id="536"/>
            <p14:sldId id="537"/>
            <p14:sldId id="529"/>
            <p14:sldId id="5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劉韋志" initials="劉韋志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BEB9"/>
    <a:srgbClr val="00B050"/>
    <a:srgbClr val="0070C0"/>
    <a:srgbClr val="C9EAC1"/>
    <a:srgbClr val="DAC2EC"/>
    <a:srgbClr val="FDD100"/>
    <a:srgbClr val="EFF5FB"/>
    <a:srgbClr val="FDF1E9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74" autoAdjust="0"/>
    <p:restoredTop sz="82588" autoAdjust="0"/>
  </p:normalViewPr>
  <p:slideViewPr>
    <p:cSldViewPr>
      <p:cViewPr varScale="1">
        <p:scale>
          <a:sx n="94" d="100"/>
          <a:sy n="94" d="100"/>
        </p:scale>
        <p:origin x="1671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4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commentAuthors" Target="commentAuthor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6A2C-3E07-43BD-A7A8-6BFB2846D08F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2F389-2790-4DFA-96C7-1C194D9D7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14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7E94-B932-48C2-ACFB-4CDF938827D7}" type="datetimeFigureOut">
              <a:rPr lang="zh-TW" altLang="en-US" smtClean="0"/>
              <a:t>2021/1/27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0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51982"/>
            <a:ext cx="548640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D9C1F-4A99-4D61-87B1-0039236B1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6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400" dirty="0"/>
              <a:t>各位口試委員好</a:t>
            </a:r>
            <a:r>
              <a:rPr lang="en-US" altLang="zh-TW" sz="1400" dirty="0"/>
              <a:t>,</a:t>
            </a:r>
          </a:p>
          <a:p>
            <a:r>
              <a:rPr lang="zh-TW" altLang="en-US" sz="1400" dirty="0"/>
              <a:t>我是研究生：林炳彰</a:t>
            </a:r>
            <a:endParaRPr lang="en-US" altLang="zh-TW" sz="1400" dirty="0"/>
          </a:p>
          <a:p>
            <a:r>
              <a:rPr lang="zh-TW" altLang="en-US" sz="1400" dirty="0"/>
              <a:t>指導教授是傅立成博士</a:t>
            </a:r>
            <a:endParaRPr lang="en-US" altLang="zh-TW" sz="1400" dirty="0"/>
          </a:p>
          <a:p>
            <a:r>
              <a:rPr lang="zh-TW" altLang="en-US" sz="1400" dirty="0"/>
              <a:t>口試題目為“透過深度視覺感知偵測思覺失調症患者的精神異常”</a:t>
            </a:r>
            <a:endParaRPr lang="en-US" altLang="zh-TW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66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97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05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22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31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23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754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029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497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02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19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這是今天的介紹大綱，將會依序為各位介紹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751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15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714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053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右上角放一張</a:t>
            </a:r>
            <a:r>
              <a:rPr lang="en-US" altLang="zh-TW" dirty="0"/>
              <a:t>overall</a:t>
            </a:r>
            <a:r>
              <a:rPr lang="zh-TW" altLang="en-US" dirty="0"/>
              <a:t>的</a:t>
            </a:r>
            <a:r>
              <a:rPr lang="en-US" altLang="zh-TW" dirty="0"/>
              <a:t>CMGCN</a:t>
            </a:r>
            <a:r>
              <a:rPr lang="zh-TW" altLang="en-US" dirty="0"/>
              <a:t>，然後標出目前在講</a:t>
            </a:r>
            <a:r>
              <a:rPr lang="en-US" altLang="zh-TW" dirty="0"/>
              <a:t>overall</a:t>
            </a:r>
            <a:r>
              <a:rPr lang="zh-TW" altLang="en-US" dirty="0"/>
              <a:t>的哪個部分。</a:t>
            </a:r>
            <a:endParaRPr lang="en-US" altLang="zh-TW" dirty="0"/>
          </a:p>
          <a:p>
            <a:r>
              <a:rPr lang="zh-TW" altLang="en-US" dirty="0"/>
              <a:t>說明清楚</a:t>
            </a:r>
            <a:r>
              <a:rPr lang="en-US" altLang="zh-TW" dirty="0"/>
              <a:t>computational cost</a:t>
            </a:r>
            <a:r>
              <a:rPr lang="zh-TW" altLang="en-US" dirty="0"/>
              <a:t>是指</a:t>
            </a:r>
            <a:r>
              <a:rPr lang="en-US" altLang="zh-TW" dirty="0"/>
              <a:t>training</a:t>
            </a:r>
            <a:r>
              <a:rPr lang="zh-TW" altLang="en-US" dirty="0"/>
              <a:t>時，或其定義。</a:t>
            </a:r>
            <a:endParaRPr lang="en-US" altLang="zh-TW" dirty="0"/>
          </a:p>
          <a:p>
            <a:r>
              <a:rPr lang="zh-TW" altLang="en-US" dirty="0"/>
              <a:t>標出</a:t>
            </a:r>
            <a:r>
              <a:rPr lang="en-US" altLang="zh-TW" dirty="0"/>
              <a:t>cosine-similarity</a:t>
            </a:r>
            <a:r>
              <a:rPr lang="zh-TW" altLang="en-US" dirty="0"/>
              <a:t>的數學式。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199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618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993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14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846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31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98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  <a:r>
              <a:rPr lang="zh-TW" altLang="en-US" dirty="0"/>
              <a:t>”的部分，</a:t>
            </a:r>
            <a:endParaRPr lang="en-US" altLang="zh-TW" dirty="0"/>
          </a:p>
          <a:p>
            <a:r>
              <a:rPr lang="zh-TW" altLang="en-US" dirty="0"/>
              <a:t>在這章節中，我會依序介紹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研究背景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研究動機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zh-TW" altLang="en-US" dirty="0"/>
              <a:t>研究目標與挑戰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相關文獻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11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28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889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141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130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09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  <a:r>
              <a:rPr lang="en-US" altLang="zh-TW" dirty="0"/>
              <a:t>hinge loss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147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968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0740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7243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⁡〖(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</a:t>
                </a:r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𝑖+1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〗</a:t>
                </a:r>
                <a:r>
                  <a:rPr lang="zh-TW" altLang="en-US" dirty="0"/>
                  <a:t> 整個要括號起來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80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思覺失調症為一種心理疾病，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病患會因為心理上的異常而無法正常工作，這將容易造成社會資源的耗損。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病患沒有辦法正常的表達他們的真實想法。並且，他們在行為上也與他人有所不同。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思覺失調的症狀可以被分為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負性與正性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負性指的是“情緒反應較少，不易從行為與情緒觀察出來”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正性指的是“情緒反應是外顯的，可以從整體外觀觀察出來”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068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要講自己最後是用哪一個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3258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6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797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03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179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844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1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238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615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12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DSM-5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ICD-10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，我們可以藉由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Bipolar disorder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 disorder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Bipolar: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是一種不穩定的情緒狀況，情緒波動較大。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Depression: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是一種情緒低落的狀態。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由於這些症狀皆與情緒和抑鬱高度相關。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因此先前的研究透過面部分析以推斷人類的心理狀態，進一步偵測人們的心理異常。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r>
              <a:rPr lang="en-US" altLang="zh-CN" sz="1800" i="0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84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416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2052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624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372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r>
              <a:rPr lang="zh-TW" altLang="en-US" dirty="0"/>
              <a:t>的數學式寫出來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838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把最好的結果框出來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1562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7953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831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180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20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由於面部表情的模糊特性，基於面部分析的傳統方法常會無法準確的推估人的心理狀態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由於藥物的作用與症狀本身的特質，思覺失調症患者的面部表情不具備足夠的辨別性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在認知科學方面的研究亦表明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情緒會經由臉部與景況所流露出來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人們識別他人的情緒時，不單只考慮面部，還會考慮周遭景況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在這裏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指的是人的肢體語言、動作與跟他人的互動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88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1593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676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8703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2564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3518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1895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2657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可以分兩頁，然後順序式</a:t>
            </a:r>
            <a:r>
              <a:rPr lang="en-US" altLang="zh-TW" dirty="0"/>
              <a:t>:</a:t>
            </a:r>
            <a:r>
              <a:rPr lang="zh-TW" altLang="en-US" dirty="0"/>
              <a:t> 目的</a:t>
            </a:r>
            <a:r>
              <a:rPr lang="en-US" altLang="zh-TW" dirty="0"/>
              <a:t>, </a:t>
            </a:r>
            <a:r>
              <a:rPr lang="zh-TW" altLang="en-US" dirty="0"/>
              <a:t>方法</a:t>
            </a:r>
            <a:r>
              <a:rPr lang="en-US" altLang="zh-TW" dirty="0"/>
              <a:t>, </a:t>
            </a:r>
            <a:r>
              <a:rPr lang="zh-TW" altLang="en-US" dirty="0"/>
              <a:t>數據結果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366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599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425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0788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1397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4517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3418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718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60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596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2992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8754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365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851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一些症狀與憂鬱有關，並且病患常常導致較差的預後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記錄整個情緒狀態和抑鬱水平可顯示患者的精神狀態。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它是醫生診斷精神疾病的重要參考。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這是心理學家諮詢患者的有用記錄。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824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3187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543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62910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549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2100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9464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9000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79696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4723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634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4281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9362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956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980467" y="6503243"/>
            <a:ext cx="792000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08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3082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666" y="2502024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30520" y="6265118"/>
            <a:ext cx="2133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2667" y="6265118"/>
            <a:ext cx="2895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65118"/>
            <a:ext cx="2133600" cy="476250"/>
          </a:xfrm>
        </p:spPr>
        <p:txBody>
          <a:bodyPr/>
          <a:lstStyle/>
          <a:p>
            <a:fld id="{FCF4D9B8-126B-41C5-A299-29DC2165690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pic>
        <p:nvPicPr>
          <p:cNvPr id="17" name="Picture 2" descr="C:\Users\d0v0b\Desktop\ACL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AAA9A9"/>
              </a:clrFrom>
              <a:clrTo>
                <a:srgbClr val="AA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209"/>
            <a:ext cx="2930576" cy="14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6" b="100000" l="9486" r="96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56" y="115888"/>
            <a:ext cx="1475656" cy="13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 userDrawn="1"/>
        </p:nvGrpSpPr>
        <p:grpSpPr>
          <a:xfrm>
            <a:off x="259292" y="4233411"/>
            <a:ext cx="8642350" cy="216000"/>
            <a:chOff x="259292" y="3457309"/>
            <a:chExt cx="8642350" cy="216000"/>
          </a:xfrm>
        </p:grpSpPr>
        <p:sp>
          <p:nvSpPr>
            <p:cNvPr id="21" name="Rectangle 2"/>
            <p:cNvSpPr>
              <a:spLocks noChangeArrowheads="1"/>
            </p:cNvSpPr>
            <p:nvPr userDrawn="1"/>
          </p:nvSpPr>
          <p:spPr bwMode="auto">
            <a:xfrm>
              <a:off x="445800" y="3457309"/>
              <a:ext cx="1440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4" name="Rectangle 2"/>
            <p:cNvSpPr>
              <a:spLocks noChangeArrowheads="1"/>
            </p:cNvSpPr>
            <p:nvPr userDrawn="1"/>
          </p:nvSpPr>
          <p:spPr bwMode="auto">
            <a:xfrm>
              <a:off x="259292" y="3565309"/>
              <a:ext cx="8642350" cy="1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" name="群組 26"/>
          <p:cNvGrpSpPr/>
          <p:nvPr userDrawn="1"/>
        </p:nvGrpSpPr>
        <p:grpSpPr>
          <a:xfrm flipH="1" flipV="1">
            <a:off x="85974" y="6453336"/>
            <a:ext cx="309562" cy="309562"/>
            <a:chOff x="8726488" y="115888"/>
            <a:chExt cx="309562" cy="309562"/>
          </a:xfrm>
        </p:grpSpPr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E87DC-EE8A-4338-84C7-7D3F28303ED2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645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3C39-7D4E-49AD-AA1C-364A78FF39FD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237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98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7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15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03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19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51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22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2600"/>
            </a:lvl1pPr>
            <a:lvl2pPr marL="742950" indent="-285750">
              <a:buSzPct val="80000"/>
              <a:buFont typeface="Wingdings" panose="05000000000000000000" pitchFamily="2" charset="2"/>
              <a:buChar char="Ø"/>
              <a:defRPr sz="2200"/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87D38-FF30-48B5-BD9E-18E10469B43B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457200" y="1185679"/>
            <a:ext cx="1440000" cy="1440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255324" y="1329679"/>
            <a:ext cx="8642350" cy="10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88637" y="6463878"/>
            <a:ext cx="309562" cy="309562"/>
            <a:chOff x="8726488" y="115888"/>
            <a:chExt cx="309562" cy="309562"/>
          </a:xfrm>
        </p:grpSpPr>
        <p:sp>
          <p:nvSpPr>
            <p:cNvPr id="19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69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2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81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7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C5FA8-E159-4FD3-9D16-7218EF942407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89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E62B3-6273-486B-A1D9-E172E2822B5F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4185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ECAEB-6A5B-46B0-8CCF-4D60A9D9C88C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477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956F5-048C-4143-8590-092260F97F58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4770B-D698-4DC9-8DB0-908B0CB71389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485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D26C0-8FD7-43BF-886E-AB2104CECFE6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08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404B7-4626-4922-800B-9EC23743990E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919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50825" y="1341438"/>
            <a:ext cx="864235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468313" y="1196975"/>
            <a:ext cx="1366837" cy="144463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0780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F4D9B8-126B-41C5-A299-29DC21656909}" type="slidenum">
              <a:rPr lang="en-US" altLang="ja-JP"/>
              <a:pPr/>
              <a:t>‹#›</a:t>
            </a:fld>
            <a:endParaRPr lang="en-US" altLang="ja-JP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041" name="Group 17"/>
          <p:cNvGrpSpPr>
            <a:grpSpLocks/>
          </p:cNvGrpSpPr>
          <p:nvPr userDrawn="1"/>
        </p:nvGrpSpPr>
        <p:grpSpPr bwMode="auto">
          <a:xfrm rot="-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auto">
            <a:xfrm>
              <a:off x="218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auto">
            <a:xfrm>
              <a:off x="113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auto">
            <a:xfrm>
              <a:off x="218" y="4124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76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2.png"/><Relationship Id="rId21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9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170.pn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41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2.png"/><Relationship Id="rId11" Type="http://schemas.openxmlformats.org/officeDocument/2006/relationships/image" Target="../media/image53.png"/><Relationship Id="rId5" Type="http://schemas.openxmlformats.org/officeDocument/2006/relationships/image" Target="../media/image35.pn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4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80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87.png"/><Relationship Id="rId4" Type="http://schemas.openxmlformats.org/officeDocument/2006/relationships/image" Target="../media/image76.jpeg"/><Relationship Id="rId9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8.jpe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10" Type="http://schemas.openxmlformats.org/officeDocument/2006/relationships/image" Target="../media/image86.png"/><Relationship Id="rId4" Type="http://schemas.openxmlformats.org/officeDocument/2006/relationships/image" Target="../media/image81.jpeg"/><Relationship Id="rId9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Relationship Id="rId9" Type="http://schemas.openxmlformats.org/officeDocument/2006/relationships/image" Target="../media/image9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13" Type="http://schemas.openxmlformats.org/officeDocument/2006/relationships/image" Target="../media/image104.jpeg"/><Relationship Id="rId18" Type="http://schemas.openxmlformats.org/officeDocument/2006/relationships/image" Target="../media/image10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12" Type="http://schemas.openxmlformats.org/officeDocument/2006/relationships/image" Target="../media/image103.jpeg"/><Relationship Id="rId17" Type="http://schemas.openxmlformats.org/officeDocument/2006/relationships/image" Target="../media/image108.jpe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11" Type="http://schemas.openxmlformats.org/officeDocument/2006/relationships/image" Target="../media/image102.jpeg"/><Relationship Id="rId5" Type="http://schemas.openxmlformats.org/officeDocument/2006/relationships/image" Target="../media/image96.jpeg"/><Relationship Id="rId15" Type="http://schemas.openxmlformats.org/officeDocument/2006/relationships/image" Target="../media/image106.jpeg"/><Relationship Id="rId10" Type="http://schemas.openxmlformats.org/officeDocument/2006/relationships/image" Target="../media/image101.jpe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Relationship Id="rId14" Type="http://schemas.openxmlformats.org/officeDocument/2006/relationships/image" Target="../media/image10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128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6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6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Relationship Id="rId9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00.png"/><Relationship Id="rId7" Type="http://schemas.openxmlformats.org/officeDocument/2006/relationships/image" Target="../media/image52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128.png"/><Relationship Id="rId4" Type="http://schemas.openxmlformats.org/officeDocument/2006/relationships/image" Target="../media/image510.png"/><Relationship Id="rId9" Type="http://schemas.openxmlformats.org/officeDocument/2006/relationships/image" Target="../media/image54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1200.png"/><Relationship Id="rId7" Type="http://schemas.openxmlformats.org/officeDocument/2006/relationships/image" Target="../media/image7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750.png"/><Relationship Id="rId9" Type="http://schemas.openxmlformats.org/officeDocument/2006/relationships/image" Target="../media/image8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6.png"/><Relationship Id="rId4" Type="http://schemas.openxmlformats.org/officeDocument/2006/relationships/image" Target="../media/image2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0.png"/><Relationship Id="rId5" Type="http://schemas.openxmlformats.org/officeDocument/2006/relationships/image" Target="../media/image981.png"/><Relationship Id="rId4" Type="http://schemas.openxmlformats.org/officeDocument/2006/relationships/image" Target="../media/image97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0.png"/><Relationship Id="rId5" Type="http://schemas.microsoft.com/office/2007/relationships/hdphoto" Target="../media/hdphoto2.wdp"/><Relationship Id="rId4" Type="http://schemas.openxmlformats.org/officeDocument/2006/relationships/image" Target="../media/image6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109.png"/><Relationship Id="rId3" Type="http://schemas.openxmlformats.org/officeDocument/2006/relationships/image" Target="../media/image76.jpeg"/><Relationship Id="rId7" Type="http://schemas.openxmlformats.org/officeDocument/2006/relationships/image" Target="../media/image81.jpeg"/><Relationship Id="rId12" Type="http://schemas.openxmlformats.org/officeDocument/2006/relationships/image" Target="../media/image10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9.jpeg"/><Relationship Id="rId11" Type="http://schemas.openxmlformats.org/officeDocument/2006/relationships/image" Target="../media/image107.png"/><Relationship Id="rId5" Type="http://schemas.openxmlformats.org/officeDocument/2006/relationships/image" Target="../media/image78.jpeg"/><Relationship Id="rId10" Type="http://schemas.openxmlformats.org/officeDocument/2006/relationships/image" Target="../media/image106.png"/><Relationship Id="rId4" Type="http://schemas.openxmlformats.org/officeDocument/2006/relationships/image" Target="../media/image77.jpeg"/><Relationship Id="rId9" Type="http://schemas.openxmlformats.org/officeDocument/2006/relationships/image" Target="../media/image80.jpeg"/><Relationship Id="rId14" Type="http://schemas.openxmlformats.org/officeDocument/2006/relationships/image" Target="../media/image11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683568" y="4564462"/>
            <a:ext cx="6759116" cy="1394958"/>
          </a:xfrm>
        </p:spPr>
        <p:txBody>
          <a:bodyPr/>
          <a:lstStyle/>
          <a:p>
            <a:pPr marL="0" lvl="2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林炳彰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指導教授：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傅立成 博士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1772816"/>
            <a:ext cx="9144000" cy="2304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for Schizophrenia Patients via Deep Visual Perception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dirty="0"/>
              <a:t>透過深度視覺感知偵測思覺失調症患者的精神異常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2483768" y="4430586"/>
            <a:ext cx="3744416" cy="267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algn="r"/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2120" y="60932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國立臺灣大學電機工程研究所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86ADE-765F-3D4F-AD39-235A0C7DA8D8}"/>
              </a:ext>
            </a:extLst>
          </p:cNvPr>
          <p:cNvSpPr txBox="1"/>
          <p:nvPr/>
        </p:nvSpPr>
        <p:spPr>
          <a:xfrm>
            <a:off x="766119" y="766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95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Emotion recognition and depression estimation suffer from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Illumination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Indistinguishable and ambiguous emotion signals</a:t>
            </a:r>
          </a:p>
          <a:p>
            <a:pPr marL="342900" lvl="1" indent="-342900" algn="just"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Learning the depression model may lead to longer training procedure.</a:t>
            </a:r>
            <a:endParaRPr lang="en-US" altLang="zh-CN" dirty="0">
              <a:latin typeface="Time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F0C4FA-AEAD-334F-B8D3-FFAAC25FC468}"/>
              </a:ext>
            </a:extLst>
          </p:cNvPr>
          <p:cNvGrpSpPr/>
          <p:nvPr/>
        </p:nvGrpSpPr>
        <p:grpSpPr>
          <a:xfrm>
            <a:off x="955258" y="4293445"/>
            <a:ext cx="3371832" cy="1541961"/>
            <a:chOff x="3183934" y="4097407"/>
            <a:chExt cx="4124220" cy="1886034"/>
          </a:xfrm>
        </p:grpSpPr>
        <p:pic>
          <p:nvPicPr>
            <p:cNvPr id="10" name="Picture 18" descr="https://scontent-hkg3-1.xx.fbcdn.net/v/t1.15752-0/s261x260/35241509_597011990683090_8558277663666470912_n.jpg?_nc_cat=0&amp;oh=4fafe93b1bc415ae22979a2c49e3a6b3&amp;oe=5BBB52C9">
              <a:extLst>
                <a:ext uri="{FF2B5EF4-FFF2-40B4-BE49-F238E27FC236}">
                  <a16:creationId xmlns:a16="http://schemas.microsoft.com/office/drawing/2014/main" id="{338D3ED1-77B0-064E-9B82-D80B6F9FD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836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https://scontent-hkg3-1.xx.fbcdn.net/v/t1.15752-0/s261x260/34962198_597011980683091_2134203338537828352_n.jpg?_nc_cat=0&amp;oh=cbe751a343d0211f69d1a5f78040ae61&amp;oe=5BB66886">
              <a:extLst>
                <a:ext uri="{FF2B5EF4-FFF2-40B4-BE49-F238E27FC236}">
                  <a16:creationId xmlns:a16="http://schemas.microsoft.com/office/drawing/2014/main" id="{F01EB754-E8A1-F547-868D-9C9519EB8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91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F2750E-EE1C-614D-A27F-50FC2822F1FF}"/>
                </a:ext>
              </a:extLst>
            </p:cNvPr>
            <p:cNvSpPr txBox="1"/>
            <p:nvPr/>
          </p:nvSpPr>
          <p:spPr>
            <a:xfrm>
              <a:off x="3183934" y="4097407"/>
              <a:ext cx="2023830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0785F9D-41CF-4B4B-9237-DE7B8C1A66E8}"/>
                </a:ext>
              </a:extLst>
            </p:cNvPr>
            <p:cNvSpPr txBox="1"/>
            <p:nvPr/>
          </p:nvSpPr>
          <p:spPr>
            <a:xfrm>
              <a:off x="5393290" y="4108634"/>
              <a:ext cx="1849407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67E2C6B-BB26-F34F-AAA4-99D5C8BAB5CC}"/>
              </a:ext>
            </a:extLst>
          </p:cNvPr>
          <p:cNvSpPr/>
          <p:nvPr/>
        </p:nvSpPr>
        <p:spPr>
          <a:xfrm>
            <a:off x="2437330" y="5825595"/>
            <a:ext cx="520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[11]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CEBA60-99BD-F047-B6FF-304974623A31}"/>
              </a:ext>
            </a:extLst>
          </p:cNvPr>
          <p:cNvSpPr/>
          <p:nvPr/>
        </p:nvSpPr>
        <p:spPr>
          <a:xfrm>
            <a:off x="228600" y="6125234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latin typeface="+mj-lt"/>
                <a:cs typeface="Times New Roman" panose="02020603050405020304" pitchFamily="18" charset="0"/>
              </a:rPr>
              <a:t>[10] G. </a:t>
            </a:r>
            <a:r>
              <a:rPr lang="en-US" altLang="zh-CN" sz="1000" dirty="0">
                <a:latin typeface="+mj-lt"/>
                <a:cs typeface="Times New Roman" panose="02020603050405020304" pitchFamily="18" charset="0"/>
              </a:rPr>
              <a:t>Zhao, and M. </a:t>
            </a:r>
            <a:r>
              <a:rPr lang="en-US" altLang="zh-CN" sz="1000" dirty="0" err="1">
                <a:latin typeface="+mj-lt"/>
                <a:cs typeface="Times New Roman" panose="02020603050405020304" pitchFamily="18" charset="0"/>
              </a:rPr>
              <a:t>Pietikainen</a:t>
            </a:r>
            <a:r>
              <a:rPr lang="en-US" altLang="zh-CN" sz="1000" dirty="0">
                <a:latin typeface="+mj-lt"/>
                <a:cs typeface="Times New Roman" panose="02020603050405020304" pitchFamily="18" charset="0"/>
              </a:rPr>
              <a:t>, “Dynamic texture recognition using local binary patterns with an application to facial expressions,” </a:t>
            </a:r>
            <a:r>
              <a:rPr lang="en-US" altLang="zh-CN" sz="1000" i="1" dirty="0">
                <a:latin typeface="+mj-lt"/>
                <a:cs typeface="Times New Roman" panose="02020603050405020304" pitchFamily="18" charset="0"/>
              </a:rPr>
              <a:t>IEEE Transactions on Pattern Analysis and Machine Intelligence, </a:t>
            </a:r>
            <a:r>
              <a:rPr lang="en-US" altLang="zh-CN" sz="1000" dirty="0">
                <a:latin typeface="+mj-lt"/>
                <a:cs typeface="Times New Roman" panose="02020603050405020304" pitchFamily="18" charset="0"/>
              </a:rPr>
              <a:t>2007.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CD7129-F7AD-E14B-A246-D519BFA4A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5" t="14999" r="35373" b="67531"/>
          <a:stretch/>
        </p:blipFill>
        <p:spPr>
          <a:xfrm>
            <a:off x="4833590" y="4622882"/>
            <a:ext cx="1089162" cy="11771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76DB03-66AC-8E43-AC63-D7CCB7015A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47567" r="35499" b="34963"/>
          <a:stretch/>
        </p:blipFill>
        <p:spPr>
          <a:xfrm>
            <a:off x="6030422" y="4625426"/>
            <a:ext cx="1089162" cy="11771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5C2F2B4-E764-9440-88A3-ACCDD84994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81445" r="35626" b="1085"/>
          <a:stretch/>
        </p:blipFill>
        <p:spPr>
          <a:xfrm>
            <a:off x="7227254" y="4616767"/>
            <a:ext cx="1089162" cy="11771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0F302C-3233-034E-917D-738D2AF63442}"/>
              </a:ext>
            </a:extLst>
          </p:cNvPr>
          <p:cNvSpPr txBox="1"/>
          <p:nvPr/>
        </p:nvSpPr>
        <p:spPr>
          <a:xfrm>
            <a:off x="5468278" y="4293445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Ambiguous emotion signals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BD24BD-509A-CD4C-AADA-A864BD047672}"/>
              </a:ext>
            </a:extLst>
          </p:cNvPr>
          <p:cNvSpPr/>
          <p:nvPr/>
        </p:nvSpPr>
        <p:spPr>
          <a:xfrm>
            <a:off x="6362445" y="5814873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[10]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E41AFFE-FD4F-4F7C-B7B0-9B0CCC34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(2 / 2)</a:t>
            </a:r>
            <a:endParaRPr lang="zh-TW" altLang="en-US" sz="3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C81DAD-444B-1447-83F4-DEA3EB5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35038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cxnSp>
        <p:nvCxnSpPr>
          <p:cNvPr id="102" name="接點: 弧形 1023">
            <a:extLst>
              <a:ext uri="{FF2B5EF4-FFF2-40B4-BE49-F238E27FC236}">
                <a16:creationId xmlns:a16="http://schemas.microsoft.com/office/drawing/2014/main" id="{8BBB720E-DFDF-4C5F-89ED-DE266B47F7C1}"/>
              </a:ext>
            </a:extLst>
          </p:cNvPr>
          <p:cNvCxnSpPr>
            <a:cxnSpLocks/>
            <a:stCxn id="26" idx="2"/>
            <a:endCxn id="44" idx="1"/>
          </p:cNvCxnSpPr>
          <p:nvPr/>
        </p:nvCxnSpPr>
        <p:spPr>
          <a:xfrm rot="16200000" flipH="1">
            <a:off x="4652562" y="3242144"/>
            <a:ext cx="560735" cy="1294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接點: 弧形 1023">
            <a:extLst>
              <a:ext uri="{FF2B5EF4-FFF2-40B4-BE49-F238E27FC236}">
                <a16:creationId xmlns:a16="http://schemas.microsoft.com/office/drawing/2014/main" id="{696DDDAD-ACB3-44BA-98AB-4B08465D7146}"/>
              </a:ext>
            </a:extLst>
          </p:cNvPr>
          <p:cNvCxnSpPr>
            <a:cxnSpLocks/>
            <a:stCxn id="27" idx="0"/>
            <a:endCxn id="44" idx="1"/>
          </p:cNvCxnSpPr>
          <p:nvPr/>
        </p:nvCxnSpPr>
        <p:spPr>
          <a:xfrm rot="5400000" flipH="1" flipV="1">
            <a:off x="4497459" y="3963685"/>
            <a:ext cx="876643" cy="1288664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4D3922-20EA-4FE5-8264-FD1746DB0A0A}"/>
              </a:ext>
            </a:extLst>
          </p:cNvPr>
          <p:cNvSpPr/>
          <p:nvPr/>
        </p:nvSpPr>
        <p:spPr>
          <a:xfrm>
            <a:off x="5580112" y="372619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638432-0439-B945-87D5-BFF36DCD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4955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</a:rPr>
              <a:t>Bidirectional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EA4E81-F726-4195-991D-E02C30C99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8A52D83-E915-40FA-B97F-C6C8082F1A7A}"/>
              </a:ext>
            </a:extLst>
          </p:cNvPr>
          <p:cNvSpPr/>
          <p:nvPr/>
        </p:nvSpPr>
        <p:spPr>
          <a:xfrm>
            <a:off x="7718127" y="159630"/>
            <a:ext cx="1238204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: 圓角 11">
            <a:extLst>
              <a:ext uri="{FF2B5EF4-FFF2-40B4-BE49-F238E27FC236}">
                <a16:creationId xmlns:a16="http://schemas.microsoft.com/office/drawing/2014/main" id="{69892DB0-A2CB-475C-B803-BFACBBC8A5E2}"/>
              </a:ext>
            </a:extLst>
          </p:cNvPr>
          <p:cNvSpPr/>
          <p:nvPr/>
        </p:nvSpPr>
        <p:spPr>
          <a:xfrm>
            <a:off x="1239786" y="3796358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箭頭接點 9">
            <a:extLst>
              <a:ext uri="{FF2B5EF4-FFF2-40B4-BE49-F238E27FC236}">
                <a16:creationId xmlns:a16="http://schemas.microsoft.com/office/drawing/2014/main" id="{C8354220-06AB-4D04-A47B-60ACC60D71C1}"/>
              </a:ext>
            </a:extLst>
          </p:cNvPr>
          <p:cNvCxnSpPr>
            <a:cxnSpLocks/>
            <a:stCxn id="269" idx="3"/>
            <a:endCxn id="99" idx="1"/>
          </p:cNvCxnSpPr>
          <p:nvPr/>
        </p:nvCxnSpPr>
        <p:spPr>
          <a:xfrm>
            <a:off x="1091368" y="4102358"/>
            <a:ext cx="1484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接點 71">
            <a:extLst>
              <a:ext uri="{FF2B5EF4-FFF2-40B4-BE49-F238E27FC236}">
                <a16:creationId xmlns:a16="http://schemas.microsoft.com/office/drawing/2014/main" id="{3F8E3DB3-CBF5-40B8-B00F-95E2056F6FEC}"/>
              </a:ext>
            </a:extLst>
          </p:cNvPr>
          <p:cNvCxnSpPr>
            <a:cxnSpLocks/>
            <a:stCxn id="267" idx="3"/>
            <a:endCxn id="111" idx="0"/>
          </p:cNvCxnSpPr>
          <p:nvPr/>
        </p:nvCxnSpPr>
        <p:spPr>
          <a:xfrm>
            <a:off x="1092269" y="3140623"/>
            <a:ext cx="1736686" cy="77733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或 72">
            <a:extLst>
              <a:ext uri="{FF2B5EF4-FFF2-40B4-BE49-F238E27FC236}">
                <a16:creationId xmlns:a16="http://schemas.microsoft.com/office/drawing/2014/main" id="{D30583A8-5A9E-4CAD-8542-98E7A0C3D59F}"/>
              </a:ext>
            </a:extLst>
          </p:cNvPr>
          <p:cNvSpPr/>
          <p:nvPr/>
        </p:nvSpPr>
        <p:spPr>
          <a:xfrm>
            <a:off x="2648955" y="3917961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12" name="直線箭頭接點 75">
            <a:extLst>
              <a:ext uri="{FF2B5EF4-FFF2-40B4-BE49-F238E27FC236}">
                <a16:creationId xmlns:a16="http://schemas.microsoft.com/office/drawing/2014/main" id="{5A44C44F-9AFC-4B3E-9B49-847E37A38AD0}"/>
              </a:ext>
            </a:extLst>
          </p:cNvPr>
          <p:cNvCxnSpPr>
            <a:cxnSpLocks/>
            <a:stCxn id="99" idx="3"/>
            <a:endCxn id="111" idx="2"/>
          </p:cNvCxnSpPr>
          <p:nvPr/>
        </p:nvCxnSpPr>
        <p:spPr>
          <a:xfrm flipV="1">
            <a:off x="2499786" y="4097961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88">
            <a:extLst>
              <a:ext uri="{FF2B5EF4-FFF2-40B4-BE49-F238E27FC236}">
                <a16:creationId xmlns:a16="http://schemas.microsoft.com/office/drawing/2014/main" id="{C55AAAEC-CABF-4A23-9D2F-EC8F0F2F4163}"/>
              </a:ext>
            </a:extLst>
          </p:cNvPr>
          <p:cNvCxnSpPr>
            <a:cxnSpLocks/>
            <a:stCxn id="111" idx="6"/>
            <a:endCxn id="122" idx="1"/>
          </p:cNvCxnSpPr>
          <p:nvPr/>
        </p:nvCxnSpPr>
        <p:spPr>
          <a:xfrm>
            <a:off x="3008955" y="4097961"/>
            <a:ext cx="221697" cy="3597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接點 185">
            <a:extLst>
              <a:ext uri="{FF2B5EF4-FFF2-40B4-BE49-F238E27FC236}">
                <a16:creationId xmlns:a16="http://schemas.microsoft.com/office/drawing/2014/main" id="{50FC7858-1DA4-4372-914B-C624ED9DAD04}"/>
              </a:ext>
            </a:extLst>
          </p:cNvPr>
          <p:cNvCxnSpPr>
            <a:cxnSpLocks/>
            <a:stCxn id="263" idx="3"/>
            <a:endCxn id="119" idx="4"/>
          </p:cNvCxnSpPr>
          <p:nvPr/>
        </p:nvCxnSpPr>
        <p:spPr>
          <a:xfrm flipV="1">
            <a:off x="1092269" y="5251990"/>
            <a:ext cx="1736686" cy="7904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: 圓角 11">
            <a:extLst>
              <a:ext uri="{FF2B5EF4-FFF2-40B4-BE49-F238E27FC236}">
                <a16:creationId xmlns:a16="http://schemas.microsoft.com/office/drawing/2014/main" id="{53DED7D5-7D6E-4F41-A6EF-DCA817CC8482}"/>
              </a:ext>
            </a:extLst>
          </p:cNvPr>
          <p:cNvSpPr/>
          <p:nvPr/>
        </p:nvSpPr>
        <p:spPr>
          <a:xfrm>
            <a:off x="1239732" y="4766246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7" name="直線箭頭接點 241">
            <a:extLst>
              <a:ext uri="{FF2B5EF4-FFF2-40B4-BE49-F238E27FC236}">
                <a16:creationId xmlns:a16="http://schemas.microsoft.com/office/drawing/2014/main" id="{2DB48FEF-897A-4EDD-B661-5EBE474A4ABA}"/>
              </a:ext>
            </a:extLst>
          </p:cNvPr>
          <p:cNvCxnSpPr>
            <a:cxnSpLocks/>
            <a:stCxn id="265" idx="3"/>
            <a:endCxn id="116" idx="1"/>
          </p:cNvCxnSpPr>
          <p:nvPr/>
        </p:nvCxnSpPr>
        <p:spPr>
          <a:xfrm>
            <a:off x="1092269" y="5070936"/>
            <a:ext cx="147463" cy="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或 245">
            <a:extLst>
              <a:ext uri="{FF2B5EF4-FFF2-40B4-BE49-F238E27FC236}">
                <a16:creationId xmlns:a16="http://schemas.microsoft.com/office/drawing/2014/main" id="{C9E55C8E-BC6D-4B0C-AB3F-3761253CA5ED}"/>
              </a:ext>
            </a:extLst>
          </p:cNvPr>
          <p:cNvSpPr/>
          <p:nvPr/>
        </p:nvSpPr>
        <p:spPr>
          <a:xfrm>
            <a:off x="2648955" y="4891990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20" name="直線箭頭接點 246">
            <a:extLst>
              <a:ext uri="{FF2B5EF4-FFF2-40B4-BE49-F238E27FC236}">
                <a16:creationId xmlns:a16="http://schemas.microsoft.com/office/drawing/2014/main" id="{778DEB92-7254-4E40-ABB9-9290E14E0AD1}"/>
              </a:ext>
            </a:extLst>
          </p:cNvPr>
          <p:cNvCxnSpPr>
            <a:cxnSpLocks/>
            <a:stCxn id="116" idx="3"/>
            <a:endCxn id="119" idx="2"/>
          </p:cNvCxnSpPr>
          <p:nvPr/>
        </p:nvCxnSpPr>
        <p:spPr>
          <a:xfrm flipV="1">
            <a:off x="2499732" y="5071990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247">
            <a:extLst>
              <a:ext uri="{FF2B5EF4-FFF2-40B4-BE49-F238E27FC236}">
                <a16:creationId xmlns:a16="http://schemas.microsoft.com/office/drawing/2014/main" id="{1B80376D-6D22-4A82-A685-31BB8BEB37D7}"/>
              </a:ext>
            </a:extLst>
          </p:cNvPr>
          <p:cNvCxnSpPr>
            <a:cxnSpLocks/>
            <a:stCxn id="119" idx="6"/>
            <a:endCxn id="122" idx="3"/>
          </p:cNvCxnSpPr>
          <p:nvPr/>
        </p:nvCxnSpPr>
        <p:spPr>
          <a:xfrm flipV="1">
            <a:off x="3008955" y="4712254"/>
            <a:ext cx="221697" cy="3597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橢圓 121">
            <a:extLst>
              <a:ext uri="{FF2B5EF4-FFF2-40B4-BE49-F238E27FC236}">
                <a16:creationId xmlns:a16="http://schemas.microsoft.com/office/drawing/2014/main" id="{42AC9451-7C56-4BD3-B812-95D953148FBE}"/>
              </a:ext>
            </a:extLst>
          </p:cNvPr>
          <p:cNvSpPr/>
          <p:nvPr/>
        </p:nvSpPr>
        <p:spPr>
          <a:xfrm>
            <a:off x="3177925" y="4404975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56">
            <a:extLst>
              <a:ext uri="{FF2B5EF4-FFF2-40B4-BE49-F238E27FC236}">
                <a16:creationId xmlns:a16="http://schemas.microsoft.com/office/drawing/2014/main" id="{407F5E3D-29EE-4A48-8B0C-9402C133B83D}"/>
              </a:ext>
            </a:extLst>
          </p:cNvPr>
          <p:cNvCxnSpPr>
            <a:cxnSpLocks/>
            <a:stCxn id="122" idx="6"/>
            <a:endCxn id="137" idx="1"/>
          </p:cNvCxnSpPr>
          <p:nvPr/>
        </p:nvCxnSpPr>
        <p:spPr>
          <a:xfrm>
            <a:off x="3537965" y="4584975"/>
            <a:ext cx="24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1026980-687F-4359-895F-A9AF786A775B}"/>
              </a:ext>
            </a:extLst>
          </p:cNvPr>
          <p:cNvGrpSpPr/>
          <p:nvPr/>
        </p:nvGrpSpPr>
        <p:grpSpPr>
          <a:xfrm>
            <a:off x="3008955" y="2881806"/>
            <a:ext cx="2406820" cy="901613"/>
            <a:chOff x="5906248" y="5945008"/>
            <a:chExt cx="2406820" cy="901613"/>
          </a:xfrm>
        </p:grpSpPr>
        <p:sp>
          <p:nvSpPr>
            <p:cNvPr id="127" name="或 267">
              <a:extLst>
                <a:ext uri="{FF2B5EF4-FFF2-40B4-BE49-F238E27FC236}">
                  <a16:creationId xmlns:a16="http://schemas.microsoft.com/office/drawing/2014/main" id="{4F43CCAF-C36A-4878-8F5C-166CB1B93D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6BC52C88-480D-4383-A149-449145428330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BEB7FB2-8A3B-4B6F-98AB-25D21D010F88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520E642F-9B70-4FC9-99E0-37703A1DCBBC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7EDCB54-194E-4DB9-B297-DD9D09248DB1}"/>
                </a:ext>
              </a:extLst>
            </p:cNvPr>
            <p:cNvSpPr/>
            <p:nvPr/>
          </p:nvSpPr>
          <p:spPr>
            <a:xfrm>
              <a:off x="5906248" y="6592705"/>
              <a:ext cx="21836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GCN: Graph Convolutional Network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2" name="直線箭頭接點 32">
              <a:extLst>
                <a:ext uri="{FF2B5EF4-FFF2-40B4-BE49-F238E27FC236}">
                  <a16:creationId xmlns:a16="http://schemas.microsoft.com/office/drawing/2014/main" id="{6292B86C-C71D-46B2-ABF6-5EDE1ECD3DEA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DC195276-648B-4124-856B-6B24B84A7134}"/>
                </a:ext>
              </a:extLst>
            </p:cNvPr>
            <p:cNvSpPr txBox="1"/>
            <p:nvPr/>
          </p:nvSpPr>
          <p:spPr>
            <a:xfrm>
              <a:off x="6266700" y="6387535"/>
              <a:ext cx="2046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Global Average Pooling (GAP)</a:t>
              </a:r>
              <a:endParaRPr kumimoji="1" lang="zh-TW" altLang="en-US" sz="1000" dirty="0">
                <a:latin typeface="+mj-lt"/>
              </a:endParaRPr>
            </a:p>
          </p:txBody>
        </p:sp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BBD89842-1056-437A-9398-4269E5EA94F7}"/>
              </a:ext>
            </a:extLst>
          </p:cNvPr>
          <p:cNvSpPr txBox="1"/>
          <p:nvPr/>
        </p:nvSpPr>
        <p:spPr>
          <a:xfrm>
            <a:off x="3322756" y="5336098"/>
            <a:ext cx="10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</a:t>
            </a:r>
          </a:p>
          <a:p>
            <a:pPr algn="ctr"/>
            <a:r>
              <a:rPr kumimoji="1" lang="en-US" altLang="zh-TW" sz="1200" dirty="0">
                <a:latin typeface="+mj-lt"/>
              </a:rPr>
              <a:t>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90BC3A8-7953-45E1-AD4E-2010BB70B8EE}"/>
              </a:ext>
            </a:extLst>
          </p:cNvPr>
          <p:cNvSpPr/>
          <p:nvPr/>
        </p:nvSpPr>
        <p:spPr>
          <a:xfrm>
            <a:off x="3778806" y="3831383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/>
              <p:nvPr/>
            </p:nvSpPr>
            <p:spPr>
              <a:xfrm>
                <a:off x="-11550" y="4398360"/>
                <a:ext cx="1570438" cy="277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50" y="4398360"/>
                <a:ext cx="1570438" cy="277640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/>
              <p:nvPr/>
            </p:nvSpPr>
            <p:spPr>
              <a:xfrm>
                <a:off x="50960" y="5379111"/>
                <a:ext cx="144541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" y="5379111"/>
                <a:ext cx="14454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57EDF908-B21D-473A-9BCF-E436C54FBDA5}"/>
              </a:ext>
            </a:extLst>
          </p:cNvPr>
          <p:cNvGrpSpPr/>
          <p:nvPr/>
        </p:nvGrpSpPr>
        <p:grpSpPr>
          <a:xfrm>
            <a:off x="-4006614" y="3606592"/>
            <a:ext cx="3716881" cy="1861176"/>
            <a:chOff x="63031" y="3717032"/>
            <a:chExt cx="3716881" cy="1861176"/>
          </a:xfrm>
        </p:grpSpPr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F79B91A4-7532-4B17-80A9-76AE401C277C}"/>
                </a:ext>
              </a:extLst>
            </p:cNvPr>
            <p:cNvSpPr txBox="1"/>
            <p:nvPr/>
          </p:nvSpPr>
          <p:spPr>
            <a:xfrm>
              <a:off x="63031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(Query)</a:t>
              </a:r>
            </a:p>
          </p:txBody>
        </p:sp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03D5FF21-65CC-4A84-B1A7-ACDC766B5F21}"/>
                </a:ext>
              </a:extLst>
            </p:cNvPr>
            <p:cNvGrpSpPr/>
            <p:nvPr/>
          </p:nvGrpSpPr>
          <p:grpSpPr>
            <a:xfrm>
              <a:off x="348388" y="4038102"/>
              <a:ext cx="1332104" cy="1277406"/>
              <a:chOff x="-451978" y="4280047"/>
              <a:chExt cx="1332104" cy="1277406"/>
            </a:xfrm>
          </p:grpSpPr>
          <p:sp>
            <p:nvSpPr>
              <p:cNvPr id="214" name="橢圓 213">
                <a:extLst>
                  <a:ext uri="{FF2B5EF4-FFF2-40B4-BE49-F238E27FC236}">
                    <a16:creationId xmlns:a16="http://schemas.microsoft.com/office/drawing/2014/main" id="{82EA34DF-C42D-455D-815E-97DCD0AFCDDE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5" name="橢圓 214">
                <a:extLst>
                  <a:ext uri="{FF2B5EF4-FFF2-40B4-BE49-F238E27FC236}">
                    <a16:creationId xmlns:a16="http://schemas.microsoft.com/office/drawing/2014/main" id="{D4DFD878-F584-46A7-9D3C-B90954663B31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7" name="橢圓 216">
                <a:extLst>
                  <a:ext uri="{FF2B5EF4-FFF2-40B4-BE49-F238E27FC236}">
                    <a16:creationId xmlns:a16="http://schemas.microsoft.com/office/drawing/2014/main" id="{763C1B4B-D7BE-447E-8BF3-38202CBE063B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8" name="橢圓 217">
                <a:extLst>
                  <a:ext uri="{FF2B5EF4-FFF2-40B4-BE49-F238E27FC236}">
                    <a16:creationId xmlns:a16="http://schemas.microsoft.com/office/drawing/2014/main" id="{30356110-540F-4618-84AE-3D0ECA60E592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9" name="橢圓 218">
                <a:extLst>
                  <a:ext uri="{FF2B5EF4-FFF2-40B4-BE49-F238E27FC236}">
                    <a16:creationId xmlns:a16="http://schemas.microsoft.com/office/drawing/2014/main" id="{367F1BBC-8AAE-4D4F-A049-3FE88BE6844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170E397C-DA81-4DBA-A297-9945CC95E0F9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22" name="直線箭頭接點 53">
                <a:extLst>
                  <a:ext uri="{FF2B5EF4-FFF2-40B4-BE49-F238E27FC236}">
                    <a16:creationId xmlns:a16="http://schemas.microsoft.com/office/drawing/2014/main" id="{B29B3CA2-2652-4095-917A-0D5E1E40D399}"/>
                  </a:ext>
                </a:extLst>
              </p:cNvPr>
              <p:cNvCxnSpPr>
                <a:cxnSpLocks/>
                <a:stCxn id="217" idx="4"/>
                <a:endCxn id="221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箭頭接點 54">
                <a:extLst>
                  <a:ext uri="{FF2B5EF4-FFF2-40B4-BE49-F238E27FC236}">
                    <a16:creationId xmlns:a16="http://schemas.microsoft.com/office/drawing/2014/main" id="{A922F3C8-4E0D-4052-BBA7-9606C1254A09}"/>
                  </a:ext>
                </a:extLst>
              </p:cNvPr>
              <p:cNvCxnSpPr>
                <a:cxnSpLocks/>
                <a:stCxn id="214" idx="4"/>
                <a:endCxn id="218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線箭頭接點 55">
                <a:extLst>
                  <a:ext uri="{FF2B5EF4-FFF2-40B4-BE49-F238E27FC236}">
                    <a16:creationId xmlns:a16="http://schemas.microsoft.com/office/drawing/2014/main" id="{118A7879-2E59-4313-AA00-3FA334F85148}"/>
                  </a:ext>
                </a:extLst>
              </p:cNvPr>
              <p:cNvCxnSpPr>
                <a:cxnSpLocks/>
                <a:stCxn id="215" idx="4"/>
                <a:endCxn id="219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E23CEDF7-495C-40B0-8C2E-ACCBBF4F7CF9}"/>
                </a:ext>
              </a:extLst>
            </p:cNvPr>
            <p:cNvSpPr txBox="1"/>
            <p:nvPr/>
          </p:nvSpPr>
          <p:spPr>
            <a:xfrm>
              <a:off x="63031" y="53012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(Gallery)</a:t>
              </a:r>
              <a:endParaRPr kumimoji="1" lang="en-US" altLang="zh-TW" sz="1200" dirty="0"/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D035FBAD-06AF-4685-A8B7-E31E28C7A0AF}"/>
                </a:ext>
              </a:extLst>
            </p:cNvPr>
            <p:cNvSpPr txBox="1"/>
            <p:nvPr/>
          </p:nvSpPr>
          <p:spPr>
            <a:xfrm>
              <a:off x="1877094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</a:t>
              </a:r>
              <a:r>
                <a:rPr lang="en-US" altLang="zh-TW" sz="1200" dirty="0"/>
                <a:t>Gallery</a:t>
              </a:r>
              <a:r>
                <a:rPr kumimoji="1" lang="en-US" altLang="zh-TW" sz="1200" dirty="0"/>
                <a:t>)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6DB9BBDD-9E7B-4730-9362-BF7915797DE5}"/>
                </a:ext>
              </a:extLst>
            </p:cNvPr>
            <p:cNvSpPr txBox="1"/>
            <p:nvPr/>
          </p:nvSpPr>
          <p:spPr>
            <a:xfrm>
              <a:off x="1877094" y="5301208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(Query)</a:t>
              </a:r>
              <a:endParaRPr kumimoji="1" lang="en-US" altLang="zh-TW" sz="1200" dirty="0"/>
            </a:p>
          </p:txBody>
        </p:sp>
        <p:grpSp>
          <p:nvGrpSpPr>
            <p:cNvPr id="246" name="群組 245">
              <a:extLst>
                <a:ext uri="{FF2B5EF4-FFF2-40B4-BE49-F238E27FC236}">
                  <a16:creationId xmlns:a16="http://schemas.microsoft.com/office/drawing/2014/main" id="{41EFDF8D-387D-4ADF-AB3F-292EA99AE74F}"/>
                </a:ext>
              </a:extLst>
            </p:cNvPr>
            <p:cNvGrpSpPr/>
            <p:nvPr/>
          </p:nvGrpSpPr>
          <p:grpSpPr>
            <a:xfrm>
              <a:off x="2162451" y="4038102"/>
              <a:ext cx="1332104" cy="1277406"/>
              <a:chOff x="1564246" y="4280047"/>
              <a:chExt cx="1332104" cy="1277406"/>
            </a:xfrm>
          </p:grpSpPr>
          <p:sp>
            <p:nvSpPr>
              <p:cNvPr id="230" name="橢圓 229">
                <a:extLst>
                  <a:ext uri="{FF2B5EF4-FFF2-40B4-BE49-F238E27FC236}">
                    <a16:creationId xmlns:a16="http://schemas.microsoft.com/office/drawing/2014/main" id="{8F2ECBC5-301C-4BBA-BE06-880D5C93F23E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1" name="橢圓 230">
                <a:extLst>
                  <a:ext uri="{FF2B5EF4-FFF2-40B4-BE49-F238E27FC236}">
                    <a16:creationId xmlns:a16="http://schemas.microsoft.com/office/drawing/2014/main" id="{40855F1D-A330-4DC0-8088-AF978EA0E25F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3" name="橢圓 232">
                <a:extLst>
                  <a:ext uri="{FF2B5EF4-FFF2-40B4-BE49-F238E27FC236}">
                    <a16:creationId xmlns:a16="http://schemas.microsoft.com/office/drawing/2014/main" id="{88FB74E7-BDC9-451C-8D89-614AFFB2AF6F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4" name="橢圓 233">
                <a:extLst>
                  <a:ext uri="{FF2B5EF4-FFF2-40B4-BE49-F238E27FC236}">
                    <a16:creationId xmlns:a16="http://schemas.microsoft.com/office/drawing/2014/main" id="{D9283209-47BF-4B34-AFA6-A740C6C73F74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5" name="橢圓 234">
                <a:extLst>
                  <a:ext uri="{FF2B5EF4-FFF2-40B4-BE49-F238E27FC236}">
                    <a16:creationId xmlns:a16="http://schemas.microsoft.com/office/drawing/2014/main" id="{9ED288A6-52C2-4D75-BFC8-2E6BA6EA10D2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7" name="橢圓 236">
                <a:extLst>
                  <a:ext uri="{FF2B5EF4-FFF2-40B4-BE49-F238E27FC236}">
                    <a16:creationId xmlns:a16="http://schemas.microsoft.com/office/drawing/2014/main" id="{455E406B-8ADF-4606-B9F4-344ABA87087B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38" name="直線箭頭接點 77">
                <a:extLst>
                  <a:ext uri="{FF2B5EF4-FFF2-40B4-BE49-F238E27FC236}">
                    <a16:creationId xmlns:a16="http://schemas.microsoft.com/office/drawing/2014/main" id="{3357D70E-1EF0-4BCA-ADF8-830545473E8C}"/>
                  </a:ext>
                </a:extLst>
              </p:cNvPr>
              <p:cNvCxnSpPr>
                <a:cxnSpLocks/>
                <a:stCxn id="234" idx="0"/>
                <a:endCxn id="233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線箭頭接點 78">
                <a:extLst>
                  <a:ext uri="{FF2B5EF4-FFF2-40B4-BE49-F238E27FC236}">
                    <a16:creationId xmlns:a16="http://schemas.microsoft.com/office/drawing/2014/main" id="{CEE7311B-AC71-4A1B-A57D-EF0AC66CB0E2}"/>
                  </a:ext>
                </a:extLst>
              </p:cNvPr>
              <p:cNvCxnSpPr>
                <a:cxnSpLocks/>
                <a:stCxn id="235" idx="0"/>
                <a:endCxn id="230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箭頭接點 80">
                <a:extLst>
                  <a:ext uri="{FF2B5EF4-FFF2-40B4-BE49-F238E27FC236}">
                    <a16:creationId xmlns:a16="http://schemas.microsoft.com/office/drawing/2014/main" id="{E6CAFA5C-F5EF-46E6-98FC-9D7E65812950}"/>
                  </a:ext>
                </a:extLst>
              </p:cNvPr>
              <p:cNvCxnSpPr>
                <a:cxnSpLocks/>
                <a:stCxn id="237" idx="0"/>
                <a:endCxn id="230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箭頭接點 88">
                <a:extLst>
                  <a:ext uri="{FF2B5EF4-FFF2-40B4-BE49-F238E27FC236}">
                    <a16:creationId xmlns:a16="http://schemas.microsoft.com/office/drawing/2014/main" id="{26D180FE-7324-4E60-8055-DA3ED22C86E3}"/>
                  </a:ext>
                </a:extLst>
              </p:cNvPr>
              <p:cNvCxnSpPr>
                <a:cxnSpLocks/>
                <a:stCxn id="235" idx="0"/>
                <a:endCxn id="231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93F0099E-0551-421F-A9F7-915CD8C781AE}"/>
              </a:ext>
            </a:extLst>
          </p:cNvPr>
          <p:cNvSpPr/>
          <p:nvPr/>
        </p:nvSpPr>
        <p:spPr>
          <a:xfrm>
            <a:off x="282525" y="3534392"/>
            <a:ext cx="982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F1BA65-F572-4323-BD0D-486BF0F7A00C}"/>
              </a:ext>
            </a:extLst>
          </p:cNvPr>
          <p:cNvSpPr/>
          <p:nvPr/>
        </p:nvSpPr>
        <p:spPr>
          <a:xfrm>
            <a:off x="198983" y="6433691"/>
            <a:ext cx="1149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50" name="肘形接點 71">
            <a:extLst>
              <a:ext uri="{FF2B5EF4-FFF2-40B4-BE49-F238E27FC236}">
                <a16:creationId xmlns:a16="http://schemas.microsoft.com/office/drawing/2014/main" id="{D504654C-F0AE-4229-911B-96C43B22E5AA}"/>
              </a:ext>
            </a:extLst>
          </p:cNvPr>
          <p:cNvCxnSpPr>
            <a:cxnSpLocks/>
            <a:stCxn id="267" idx="3"/>
            <a:endCxn id="99" idx="0"/>
          </p:cNvCxnSpPr>
          <p:nvPr/>
        </p:nvCxnSpPr>
        <p:spPr>
          <a:xfrm>
            <a:off x="1092269" y="3140623"/>
            <a:ext cx="777517" cy="6557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肘形接點 185">
            <a:extLst>
              <a:ext uri="{FF2B5EF4-FFF2-40B4-BE49-F238E27FC236}">
                <a16:creationId xmlns:a16="http://schemas.microsoft.com/office/drawing/2014/main" id="{C9432C91-7C16-499C-8D12-2DF59D41ECFA}"/>
              </a:ext>
            </a:extLst>
          </p:cNvPr>
          <p:cNvCxnSpPr>
            <a:cxnSpLocks/>
            <a:stCxn id="263" idx="3"/>
            <a:endCxn id="116" idx="2"/>
          </p:cNvCxnSpPr>
          <p:nvPr/>
        </p:nvCxnSpPr>
        <p:spPr>
          <a:xfrm flipV="1">
            <a:off x="1092269" y="5378246"/>
            <a:ext cx="777463" cy="6641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圖片 262">
            <a:extLst>
              <a:ext uri="{FF2B5EF4-FFF2-40B4-BE49-F238E27FC236}">
                <a16:creationId xmlns:a16="http://schemas.microsoft.com/office/drawing/2014/main" id="{75858CEB-67DA-4B2E-A9B1-6E568A2F9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5647420"/>
            <a:ext cx="637200" cy="789954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3A54B122-A631-4689-A4F0-1725CA4BE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4754518"/>
            <a:ext cx="637200" cy="632836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EA62E405-C966-4687-AF46-14F3C03D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2743465"/>
            <a:ext cx="637200" cy="794316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E6C2A9C8-23A2-452C-8DCE-6E3FAE565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0" y="3784659"/>
            <a:ext cx="635398" cy="635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/>
              <p:nvPr/>
            </p:nvSpPr>
            <p:spPr>
              <a:xfrm>
                <a:off x="4665789" y="4838188"/>
                <a:ext cx="2925288" cy="1831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89" y="4838188"/>
                <a:ext cx="2925288" cy="183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/>
              <p:nvPr/>
            </p:nvSpPr>
            <p:spPr>
              <a:xfrm>
                <a:off x="6636802" y="1464916"/>
                <a:ext cx="2471702" cy="351455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100" dirty="0">
                    <a:latin typeface="+mj-lt"/>
                  </a:rPr>
                  <a:t>: sparse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sparse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graph embedding for face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graph embedding for context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normalized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normalized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100" dirty="0">
                    <a:latin typeface="+mj-lt"/>
                  </a:rPr>
                  <a:t>: graph feature of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100" dirty="0">
                    <a:latin typeface="+mj-lt"/>
                  </a:rPr>
                  <a:t>: graph feature of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concatenation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final representation</a:t>
                </a:r>
              </a:p>
            </p:txBody>
          </p:sp>
        </mc:Choice>
        <mc:Fallback xmlns="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02" y="1464916"/>
                <a:ext cx="2471702" cy="35145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接點: 弧形 288">
            <a:extLst>
              <a:ext uri="{FF2B5EF4-FFF2-40B4-BE49-F238E27FC236}">
                <a16:creationId xmlns:a16="http://schemas.microsoft.com/office/drawing/2014/main" id="{4632C1D7-F706-4D5F-85DF-5321BA727925}"/>
              </a:ext>
            </a:extLst>
          </p:cNvPr>
          <p:cNvCxnSpPr>
            <a:cxnSpLocks/>
            <a:stCxn id="269" idx="1"/>
            <a:endCxn id="228" idx="0"/>
          </p:cNvCxnSpPr>
          <p:nvPr/>
        </p:nvCxnSpPr>
        <p:spPr>
          <a:xfrm rot="10800000">
            <a:off x="-1241142" y="3606592"/>
            <a:ext cx="1697112" cy="495766"/>
          </a:xfrm>
          <a:prstGeom prst="curvedConnector4">
            <a:avLst>
              <a:gd name="adj1" fmla="val 21970"/>
              <a:gd name="adj2" fmla="val 146110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接點: 弧形 290">
            <a:extLst>
              <a:ext uri="{FF2B5EF4-FFF2-40B4-BE49-F238E27FC236}">
                <a16:creationId xmlns:a16="http://schemas.microsoft.com/office/drawing/2014/main" id="{BEDF1AE9-F365-4C53-BBCC-53A1FFE1CDC1}"/>
              </a:ext>
            </a:extLst>
          </p:cNvPr>
          <p:cNvCxnSpPr>
            <a:cxnSpLocks/>
            <a:endCxn id="227" idx="2"/>
          </p:cNvCxnSpPr>
          <p:nvPr/>
        </p:nvCxnSpPr>
        <p:spPr>
          <a:xfrm rot="10800000" flipV="1">
            <a:off x="-3055204" y="5072244"/>
            <a:ext cx="3492305" cy="395524"/>
          </a:xfrm>
          <a:prstGeom prst="curvedConnector4">
            <a:avLst>
              <a:gd name="adj1" fmla="val 16833"/>
              <a:gd name="adj2" fmla="val 157797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319A35-6166-244C-955D-81FADCFD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24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立方體 64">
            <a:extLst>
              <a:ext uri="{FF2B5EF4-FFF2-40B4-BE49-F238E27FC236}">
                <a16:creationId xmlns:a16="http://schemas.microsoft.com/office/drawing/2014/main" id="{DB445530-CE2D-6E46-BAA0-ACB7CF79B47D}"/>
              </a:ext>
            </a:extLst>
          </p:cNvPr>
          <p:cNvSpPr/>
          <p:nvPr/>
        </p:nvSpPr>
        <p:spPr>
          <a:xfrm>
            <a:off x="3188574" y="535740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69A9FB1-38ED-4741-A08E-AD801517BA60}"/>
              </a:ext>
            </a:extLst>
          </p:cNvPr>
          <p:cNvSpPr txBox="1"/>
          <p:nvPr/>
        </p:nvSpPr>
        <p:spPr>
          <a:xfrm>
            <a:off x="3216506" y="1365167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8" name="立方體 67">
            <a:extLst>
              <a:ext uri="{FF2B5EF4-FFF2-40B4-BE49-F238E27FC236}">
                <a16:creationId xmlns:a16="http://schemas.microsoft.com/office/drawing/2014/main" id="{0E2B5768-9596-CD4B-915C-0740FF3C49A4}"/>
              </a:ext>
            </a:extLst>
          </p:cNvPr>
          <p:cNvSpPr/>
          <p:nvPr/>
        </p:nvSpPr>
        <p:spPr>
          <a:xfrm>
            <a:off x="4823490" y="52944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FA8DADC5-E9D9-594B-A001-4979BC4BA912}"/>
              </a:ext>
            </a:extLst>
          </p:cNvPr>
          <p:cNvSpPr txBox="1"/>
          <p:nvPr/>
        </p:nvSpPr>
        <p:spPr>
          <a:xfrm>
            <a:off x="4851422" y="135887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81AD4AD2-542D-204A-901C-FBE4F77D52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54" y="650037"/>
            <a:ext cx="1280000" cy="720000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72DC97A7-724A-0949-9A16-AEA8B63976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90" y="645167"/>
            <a:ext cx="1280000" cy="720000"/>
          </a:xfrm>
          <a:prstGeom prst="rect">
            <a:avLst/>
          </a:prstGeom>
        </p:spPr>
      </p:pic>
      <p:sp>
        <p:nvSpPr>
          <p:cNvPr id="73" name="立方體 72">
            <a:extLst>
              <a:ext uri="{FF2B5EF4-FFF2-40B4-BE49-F238E27FC236}">
                <a16:creationId xmlns:a16="http://schemas.microsoft.com/office/drawing/2014/main" id="{17571F6F-A2CF-8C44-9202-F5AC5B2F3C94}"/>
              </a:ext>
            </a:extLst>
          </p:cNvPr>
          <p:cNvSpPr/>
          <p:nvPr/>
        </p:nvSpPr>
        <p:spPr>
          <a:xfrm>
            <a:off x="6314268" y="527254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8C21BDE-0F6E-F94F-80DD-341CDE4D0AF5}"/>
              </a:ext>
            </a:extLst>
          </p:cNvPr>
          <p:cNvSpPr txBox="1"/>
          <p:nvPr/>
        </p:nvSpPr>
        <p:spPr>
          <a:xfrm>
            <a:off x="6342200" y="135668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867B03-697F-4F46-927A-389E26BCCD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68" y="645167"/>
            <a:ext cx="1281600" cy="720901"/>
          </a:xfrm>
          <a:prstGeom prst="rect">
            <a:avLst/>
          </a:prstGeom>
        </p:spPr>
      </p:pic>
      <p:sp>
        <p:nvSpPr>
          <p:cNvPr id="80" name="立方體 79">
            <a:extLst>
              <a:ext uri="{FF2B5EF4-FFF2-40B4-BE49-F238E27FC236}">
                <a16:creationId xmlns:a16="http://schemas.microsoft.com/office/drawing/2014/main" id="{569468C5-E674-F34A-A70F-5F353A431BDC}"/>
              </a:ext>
            </a:extLst>
          </p:cNvPr>
          <p:cNvSpPr/>
          <p:nvPr/>
        </p:nvSpPr>
        <p:spPr>
          <a:xfrm>
            <a:off x="7861710" y="523455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754982F1-97FF-914E-A80D-9E92E3FBBBDB}"/>
              </a:ext>
            </a:extLst>
          </p:cNvPr>
          <p:cNvSpPr txBox="1"/>
          <p:nvPr/>
        </p:nvSpPr>
        <p:spPr>
          <a:xfrm>
            <a:off x="7889642" y="135288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10A0F8A-1AFA-4167-86DE-E2FE207B97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10" y="642973"/>
            <a:ext cx="1280000" cy="720000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E1F215B9-524B-5345-9472-2C07A34AE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81751"/>
              </p:ext>
            </p:extLst>
          </p:nvPr>
        </p:nvGraphicFramePr>
        <p:xfrm>
          <a:off x="1901249" y="2025903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18243A8B-F3FB-4A46-ADBB-E644BCA7C498}"/>
              </a:ext>
            </a:extLst>
          </p:cNvPr>
          <p:cNvCxnSpPr>
            <a:cxnSpLocks/>
            <a:stCxn id="67" idx="2"/>
          </p:cNvCxnSpPr>
          <p:nvPr/>
        </p:nvCxnSpPr>
        <p:spPr>
          <a:xfrm flipH="1">
            <a:off x="3588366" y="1672944"/>
            <a:ext cx="240208" cy="412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781673F6-2785-7F49-8B5B-B030B281D453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5261350" y="1666652"/>
            <a:ext cx="202140" cy="412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00D01660-D284-1545-B6F9-AB5A6A5A5932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6896266" y="1664458"/>
            <a:ext cx="58002" cy="4100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784796F5-08C3-D14D-9F04-B4E23413C2C7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8501710" y="1660659"/>
            <a:ext cx="752982" cy="3922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79DE527-49CD-A44C-9D18-9751AF6287A1}"/>
              </a:ext>
            </a:extLst>
          </p:cNvPr>
          <p:cNvCxnSpPr>
            <a:cxnSpLocks/>
          </p:cNvCxnSpPr>
          <p:nvPr/>
        </p:nvCxnSpPr>
        <p:spPr>
          <a:xfrm flipV="1">
            <a:off x="755576" y="3348743"/>
            <a:ext cx="0" cy="2736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6079D1E9-6611-AB45-9205-A42F0608D604}"/>
              </a:ext>
            </a:extLst>
          </p:cNvPr>
          <p:cNvCxnSpPr>
            <a:cxnSpLocks/>
          </p:cNvCxnSpPr>
          <p:nvPr/>
        </p:nvCxnSpPr>
        <p:spPr>
          <a:xfrm>
            <a:off x="751160" y="6085047"/>
            <a:ext cx="46781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D0F53172-BFC5-A34F-80C6-0DA33DF9BB91}"/>
              </a:ext>
            </a:extLst>
          </p:cNvPr>
          <p:cNvSpPr/>
          <p:nvPr/>
        </p:nvSpPr>
        <p:spPr>
          <a:xfrm>
            <a:off x="3133" y="3794019"/>
            <a:ext cx="734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Disgust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F24011E-5236-4E4E-B15F-F69B702B378B}"/>
              </a:ext>
            </a:extLst>
          </p:cNvPr>
          <p:cNvSpPr/>
          <p:nvPr/>
        </p:nvSpPr>
        <p:spPr>
          <a:xfrm>
            <a:off x="58437" y="3424470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Happy</a:t>
            </a:r>
            <a:endParaRPr lang="zh-TW" altLang="en-US" sz="1400" dirty="0">
              <a:latin typeface="Times" pitchFamily="2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B0A6D699-6DBB-B646-A0FB-F4D0F5DEAAF9}"/>
              </a:ext>
            </a:extLst>
          </p:cNvPr>
          <p:cNvSpPr/>
          <p:nvPr/>
        </p:nvSpPr>
        <p:spPr>
          <a:xfrm>
            <a:off x="-12095" y="4163568"/>
            <a:ext cx="764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Sadness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394ADFAD-5B15-F849-BC0C-4EAF0AA44769}"/>
              </a:ext>
            </a:extLst>
          </p:cNvPr>
          <p:cNvSpPr/>
          <p:nvPr/>
        </p:nvSpPr>
        <p:spPr>
          <a:xfrm>
            <a:off x="118550" y="4533117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Fear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290998B-9AE8-4B45-A49E-2B863BD85EC0}"/>
              </a:ext>
            </a:extLst>
          </p:cNvPr>
          <p:cNvSpPr/>
          <p:nvPr/>
        </p:nvSpPr>
        <p:spPr>
          <a:xfrm>
            <a:off x="-20912" y="4902666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Surprise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B303F90-3A83-3342-8FFF-E4B13A8FEFBC}"/>
              </a:ext>
            </a:extLst>
          </p:cNvPr>
          <p:cNvSpPr/>
          <p:nvPr/>
        </p:nvSpPr>
        <p:spPr>
          <a:xfrm>
            <a:off x="8743" y="5641763"/>
            <a:ext cx="723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Natural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E5950A9-3452-904B-9B13-9EFB8202088A}"/>
              </a:ext>
            </a:extLst>
          </p:cNvPr>
          <p:cNvSpPr/>
          <p:nvPr/>
        </p:nvSpPr>
        <p:spPr>
          <a:xfrm>
            <a:off x="53627" y="5272215"/>
            <a:ext cx="6335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Anger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489BDD4B-AFAA-4B42-B2A4-6A58C0613E14}"/>
              </a:ext>
            </a:extLst>
          </p:cNvPr>
          <p:cNvSpPr txBox="1"/>
          <p:nvPr/>
        </p:nvSpPr>
        <p:spPr>
          <a:xfrm>
            <a:off x="-324544" y="3094102"/>
            <a:ext cx="138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Emotion class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E109E211-9A09-7E44-AF3E-A267B8F11EEF}"/>
              </a:ext>
            </a:extLst>
          </p:cNvPr>
          <p:cNvSpPr>
            <a:spLocks noChangeAspect="1"/>
          </p:cNvSpPr>
          <p:nvPr/>
        </p:nvSpPr>
        <p:spPr>
          <a:xfrm>
            <a:off x="1228043" y="4628836"/>
            <a:ext cx="170659" cy="1761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B9B2B7A7-7351-C643-8F83-E6A367394A60}"/>
              </a:ext>
            </a:extLst>
          </p:cNvPr>
          <p:cNvSpPr>
            <a:spLocks noChangeAspect="1"/>
          </p:cNvSpPr>
          <p:nvPr/>
        </p:nvSpPr>
        <p:spPr>
          <a:xfrm>
            <a:off x="1687100" y="4229397"/>
            <a:ext cx="170659" cy="1761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橢圓 121">
            <a:extLst>
              <a:ext uri="{FF2B5EF4-FFF2-40B4-BE49-F238E27FC236}">
                <a16:creationId xmlns:a16="http://schemas.microsoft.com/office/drawing/2014/main" id="{E102F4FC-51B7-574A-88FA-8BAE3C13A142}"/>
              </a:ext>
            </a:extLst>
          </p:cNvPr>
          <p:cNvSpPr>
            <a:spLocks noChangeAspect="1"/>
          </p:cNvSpPr>
          <p:nvPr/>
        </p:nvSpPr>
        <p:spPr>
          <a:xfrm>
            <a:off x="2146157" y="4234690"/>
            <a:ext cx="170659" cy="1761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59042139-BD74-0A41-A7F7-3FE6B2227DA6}"/>
              </a:ext>
            </a:extLst>
          </p:cNvPr>
          <p:cNvSpPr>
            <a:spLocks noChangeAspect="1"/>
          </p:cNvSpPr>
          <p:nvPr/>
        </p:nvSpPr>
        <p:spPr>
          <a:xfrm>
            <a:off x="2605214" y="5707592"/>
            <a:ext cx="170659" cy="1761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359A5E2F-3D9E-1643-AACA-B7A426D89B99}"/>
              </a:ext>
            </a:extLst>
          </p:cNvPr>
          <p:cNvSpPr>
            <a:spLocks noChangeAspect="1"/>
          </p:cNvSpPr>
          <p:nvPr/>
        </p:nvSpPr>
        <p:spPr>
          <a:xfrm>
            <a:off x="3064271" y="5707592"/>
            <a:ext cx="170659" cy="1761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BF20DF5E-34CC-164C-BDB5-C9AD04C458C9}"/>
              </a:ext>
            </a:extLst>
          </p:cNvPr>
          <p:cNvSpPr>
            <a:spLocks noChangeAspect="1"/>
          </p:cNvSpPr>
          <p:nvPr/>
        </p:nvSpPr>
        <p:spPr>
          <a:xfrm>
            <a:off x="3523328" y="3490299"/>
            <a:ext cx="170659" cy="1761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E236FDFA-3567-8B4A-8183-0028A21A0B09}"/>
              </a:ext>
            </a:extLst>
          </p:cNvPr>
          <p:cNvSpPr>
            <a:spLocks noChangeAspect="1"/>
          </p:cNvSpPr>
          <p:nvPr/>
        </p:nvSpPr>
        <p:spPr>
          <a:xfrm>
            <a:off x="3982385" y="4229397"/>
            <a:ext cx="170659" cy="1761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3E5714F-68B5-7249-8F55-06383123F200}"/>
              </a:ext>
            </a:extLst>
          </p:cNvPr>
          <p:cNvSpPr>
            <a:spLocks noChangeAspect="1"/>
          </p:cNvSpPr>
          <p:nvPr/>
        </p:nvSpPr>
        <p:spPr>
          <a:xfrm>
            <a:off x="4441442" y="4229397"/>
            <a:ext cx="170659" cy="1761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47D2589E-F303-CB40-9B1D-34204E62BA6A}"/>
              </a:ext>
            </a:extLst>
          </p:cNvPr>
          <p:cNvSpPr>
            <a:spLocks noChangeAspect="1"/>
          </p:cNvSpPr>
          <p:nvPr/>
        </p:nvSpPr>
        <p:spPr>
          <a:xfrm>
            <a:off x="4900501" y="4963218"/>
            <a:ext cx="170659" cy="176118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3D43F33-B4CC-2445-8E4F-FB5C2A2EBFD5}"/>
              </a:ext>
            </a:extLst>
          </p:cNvPr>
          <p:cNvSpPr txBox="1"/>
          <p:nvPr/>
        </p:nvSpPr>
        <p:spPr>
          <a:xfrm>
            <a:off x="5152069" y="5931158"/>
            <a:ext cx="108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Time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67DDE7CE-A3F4-384B-9F9B-8043D909FCD1}"/>
              </a:ext>
            </a:extLst>
          </p:cNvPr>
          <p:cNvSpPr txBox="1"/>
          <p:nvPr/>
        </p:nvSpPr>
        <p:spPr>
          <a:xfrm>
            <a:off x="1093856" y="6199257"/>
            <a:ext cx="43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1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914D84FF-3EAE-4940-87D0-1FA5A3A36780}"/>
              </a:ext>
            </a:extLst>
          </p:cNvPr>
          <p:cNvSpPr txBox="1"/>
          <p:nvPr/>
        </p:nvSpPr>
        <p:spPr>
          <a:xfrm>
            <a:off x="1552913" y="6202365"/>
            <a:ext cx="43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2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4E152400-10FB-4A44-8397-7E01DB418CA3}"/>
              </a:ext>
            </a:extLst>
          </p:cNvPr>
          <p:cNvSpPr txBox="1"/>
          <p:nvPr/>
        </p:nvSpPr>
        <p:spPr>
          <a:xfrm>
            <a:off x="2011970" y="6208581"/>
            <a:ext cx="43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3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0EF5593E-E896-0249-BD50-3DE97981F755}"/>
              </a:ext>
            </a:extLst>
          </p:cNvPr>
          <p:cNvSpPr txBox="1"/>
          <p:nvPr/>
        </p:nvSpPr>
        <p:spPr>
          <a:xfrm>
            <a:off x="2471027" y="6208581"/>
            <a:ext cx="43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4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4A44DADF-C51B-7949-B3B7-EE51CCC21BF3}"/>
              </a:ext>
            </a:extLst>
          </p:cNvPr>
          <p:cNvSpPr txBox="1"/>
          <p:nvPr/>
        </p:nvSpPr>
        <p:spPr>
          <a:xfrm>
            <a:off x="3378242" y="6202365"/>
            <a:ext cx="43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…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395EA6DF-40E7-2848-AA5F-8FAD309CE6B1}"/>
              </a:ext>
            </a:extLst>
          </p:cNvPr>
          <p:cNvSpPr txBox="1"/>
          <p:nvPr/>
        </p:nvSpPr>
        <p:spPr>
          <a:xfrm>
            <a:off x="4762872" y="6195392"/>
            <a:ext cx="43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9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7D02A65-9FDB-4848-A792-77572D271892}"/>
              </a:ext>
            </a:extLst>
          </p:cNvPr>
          <p:cNvSpPr txBox="1"/>
          <p:nvPr/>
        </p:nvSpPr>
        <p:spPr>
          <a:xfrm>
            <a:off x="4526771" y="2601221"/>
            <a:ext cx="332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Unstable Emotional </a:t>
            </a:r>
            <a:r>
              <a:rPr lang="en-US" altLang="zh-TW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kumimoji="1" lang="en-US" altLang="zh-TW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tate</a:t>
            </a:r>
            <a:endParaRPr kumimoji="1" lang="zh-TW" altLang="en-US" dirty="0">
              <a:latin typeface="Times" pitchFamily="2" charset="0"/>
              <a:cs typeface="Tahoma" panose="020B0604030504040204" pitchFamily="34" charset="0"/>
            </a:endParaRPr>
          </a:p>
        </p:txBody>
      </p:sp>
      <p:cxnSp>
        <p:nvCxnSpPr>
          <p:cNvPr id="205" name="直線箭頭接點 204">
            <a:extLst>
              <a:ext uri="{FF2B5EF4-FFF2-40B4-BE49-F238E27FC236}">
                <a16:creationId xmlns:a16="http://schemas.microsoft.com/office/drawing/2014/main" id="{C2BF855E-8E31-8D40-A843-EEBE4591F962}"/>
              </a:ext>
            </a:extLst>
          </p:cNvPr>
          <p:cNvCxnSpPr>
            <a:cxnSpLocks/>
          </p:cNvCxnSpPr>
          <p:nvPr/>
        </p:nvCxnSpPr>
        <p:spPr>
          <a:xfrm flipV="1">
            <a:off x="7496203" y="3348743"/>
            <a:ext cx="0" cy="27363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箭頭接點 205">
            <a:extLst>
              <a:ext uri="{FF2B5EF4-FFF2-40B4-BE49-F238E27FC236}">
                <a16:creationId xmlns:a16="http://schemas.microsoft.com/office/drawing/2014/main" id="{D0398C4A-8443-7D4C-A197-A714D03AE60C}"/>
              </a:ext>
            </a:extLst>
          </p:cNvPr>
          <p:cNvCxnSpPr>
            <a:cxnSpLocks/>
          </p:cNvCxnSpPr>
          <p:nvPr/>
        </p:nvCxnSpPr>
        <p:spPr>
          <a:xfrm>
            <a:off x="7491787" y="6085047"/>
            <a:ext cx="46781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 206">
            <a:extLst>
              <a:ext uri="{FF2B5EF4-FFF2-40B4-BE49-F238E27FC236}">
                <a16:creationId xmlns:a16="http://schemas.microsoft.com/office/drawing/2014/main" id="{38D1038C-29E5-7F46-B05A-8F986EB9A98C}"/>
              </a:ext>
            </a:extLst>
          </p:cNvPr>
          <p:cNvSpPr/>
          <p:nvPr/>
        </p:nvSpPr>
        <p:spPr>
          <a:xfrm>
            <a:off x="8216598" y="6208156"/>
            <a:ext cx="734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Disgust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82EDB8E9-E5D6-BA48-A7C8-8FBFC5A7F0A8}"/>
              </a:ext>
            </a:extLst>
          </p:cNvPr>
          <p:cNvSpPr/>
          <p:nvPr/>
        </p:nvSpPr>
        <p:spPr>
          <a:xfrm>
            <a:off x="7617941" y="6208156"/>
            <a:ext cx="663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Happy</a:t>
            </a:r>
            <a:endParaRPr lang="zh-TW" altLang="en-US" sz="1400" dirty="0">
              <a:latin typeface="Times" pitchFamily="2" charset="0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025E7071-611E-F546-9C17-17079C52189D}"/>
              </a:ext>
            </a:extLst>
          </p:cNvPr>
          <p:cNvSpPr/>
          <p:nvPr/>
        </p:nvSpPr>
        <p:spPr>
          <a:xfrm>
            <a:off x="8885787" y="6208156"/>
            <a:ext cx="764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Sadness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E7A61F1A-FD1C-F945-A90A-EDD10884FEB2}"/>
              </a:ext>
            </a:extLst>
          </p:cNvPr>
          <p:cNvSpPr/>
          <p:nvPr/>
        </p:nvSpPr>
        <p:spPr>
          <a:xfrm>
            <a:off x="9585434" y="6208156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Fear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0E33195D-0F1D-8840-B84D-02809C7FA99B}"/>
              </a:ext>
            </a:extLst>
          </p:cNvPr>
          <p:cNvSpPr/>
          <p:nvPr/>
        </p:nvSpPr>
        <p:spPr>
          <a:xfrm>
            <a:off x="11309272" y="6208156"/>
            <a:ext cx="723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Natural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D81DF069-40EA-1742-9685-13BBDDE69630}"/>
              </a:ext>
            </a:extLst>
          </p:cNvPr>
          <p:cNvSpPr/>
          <p:nvPr/>
        </p:nvSpPr>
        <p:spPr>
          <a:xfrm>
            <a:off x="10741071" y="6208156"/>
            <a:ext cx="6335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Anger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14" name="文字方塊 213">
            <a:extLst>
              <a:ext uri="{FF2B5EF4-FFF2-40B4-BE49-F238E27FC236}">
                <a16:creationId xmlns:a16="http://schemas.microsoft.com/office/drawing/2014/main" id="{76494B2B-68A7-4A42-B276-51F2B3CC81E3}"/>
              </a:ext>
            </a:extLst>
          </p:cNvPr>
          <p:cNvSpPr txBox="1"/>
          <p:nvPr/>
        </p:nvSpPr>
        <p:spPr>
          <a:xfrm>
            <a:off x="6646191" y="3094102"/>
            <a:ext cx="1389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Number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24" name="文字方塊 223">
            <a:extLst>
              <a:ext uri="{FF2B5EF4-FFF2-40B4-BE49-F238E27FC236}">
                <a16:creationId xmlns:a16="http://schemas.microsoft.com/office/drawing/2014/main" id="{8A9F4C3A-F83E-4E41-8BBB-683ED0039AAB}"/>
              </a:ext>
            </a:extLst>
          </p:cNvPr>
          <p:cNvSpPr txBox="1"/>
          <p:nvPr/>
        </p:nvSpPr>
        <p:spPr>
          <a:xfrm>
            <a:off x="11848836" y="5805835"/>
            <a:ext cx="1436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Emotion </a:t>
            </a:r>
          </a:p>
          <a:p>
            <a:pPr algn="ctr"/>
            <a:r>
              <a:rPr lang="en-US" altLang="zh-TW" sz="1400" dirty="0">
                <a:latin typeface="Times" pitchFamily="2" charset="0"/>
              </a:rPr>
              <a:t>class</a:t>
            </a:r>
            <a:endParaRPr lang="zh-TW" altLang="en-US" sz="1400" dirty="0">
              <a:latin typeface="Times" pitchFamily="2" charset="0"/>
            </a:endParaRPr>
          </a:p>
        </p:txBody>
      </p:sp>
      <p:sp>
        <p:nvSpPr>
          <p:cNvPr id="231" name="矩形 230">
            <a:extLst>
              <a:ext uri="{FF2B5EF4-FFF2-40B4-BE49-F238E27FC236}">
                <a16:creationId xmlns:a16="http://schemas.microsoft.com/office/drawing/2014/main" id="{F484A486-F1FB-134F-9C8D-017A6C2F45C8}"/>
              </a:ext>
            </a:extLst>
          </p:cNvPr>
          <p:cNvSpPr/>
          <p:nvPr/>
        </p:nvSpPr>
        <p:spPr>
          <a:xfrm>
            <a:off x="10023791" y="6208156"/>
            <a:ext cx="782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Surprise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FA0B6954-7BB9-8248-9BAE-BC7C9872BFA5}"/>
              </a:ext>
            </a:extLst>
          </p:cNvPr>
          <p:cNvSpPr/>
          <p:nvPr/>
        </p:nvSpPr>
        <p:spPr>
          <a:xfrm>
            <a:off x="7203899" y="4019291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5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9E3BFFCD-A118-C745-A2D3-DE3F73399E18}"/>
              </a:ext>
            </a:extLst>
          </p:cNvPr>
          <p:cNvSpPr/>
          <p:nvPr/>
        </p:nvSpPr>
        <p:spPr>
          <a:xfrm>
            <a:off x="7203899" y="3649742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6</a:t>
            </a:r>
            <a:endParaRPr lang="zh-TW" altLang="en-US" sz="1400" dirty="0">
              <a:latin typeface="Times" pitchFamily="2" charset="0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9A2549DE-77B5-C440-A713-78A0BDB1CE52}"/>
              </a:ext>
            </a:extLst>
          </p:cNvPr>
          <p:cNvSpPr/>
          <p:nvPr/>
        </p:nvSpPr>
        <p:spPr>
          <a:xfrm>
            <a:off x="7203899" y="4388840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4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B06945F7-BA84-064F-A2A5-FAF139234899}"/>
              </a:ext>
            </a:extLst>
          </p:cNvPr>
          <p:cNvSpPr/>
          <p:nvPr/>
        </p:nvSpPr>
        <p:spPr>
          <a:xfrm>
            <a:off x="7203899" y="475838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3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C094BC3A-1595-0844-B6CD-322B805FF3E1}"/>
              </a:ext>
            </a:extLst>
          </p:cNvPr>
          <p:cNvSpPr/>
          <p:nvPr/>
        </p:nvSpPr>
        <p:spPr>
          <a:xfrm>
            <a:off x="7203899" y="5127938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2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D8044064-3CF2-5D41-942D-FC75D5F98635}"/>
              </a:ext>
            </a:extLst>
          </p:cNvPr>
          <p:cNvSpPr/>
          <p:nvPr/>
        </p:nvSpPr>
        <p:spPr>
          <a:xfrm>
            <a:off x="7203899" y="5497487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  <a:cs typeface="Times" panose="02020603050405020304" pitchFamily="18" charset="0"/>
              </a:rPr>
              <a:t>1</a:t>
            </a:r>
            <a:endParaRPr lang="zh-TW" altLang="en-US" sz="1400" dirty="0">
              <a:latin typeface="Times" pitchFamily="2" charset="0"/>
              <a:cs typeface="Times" panose="02020603050405020304" pitchFamily="18" charset="0"/>
            </a:endParaRP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EB0CCB9F-F737-C54F-9158-A2D8FD10FA1E}"/>
              </a:ext>
            </a:extLst>
          </p:cNvPr>
          <p:cNvSpPr/>
          <p:nvPr/>
        </p:nvSpPr>
        <p:spPr>
          <a:xfrm>
            <a:off x="7888008" y="5641763"/>
            <a:ext cx="168345" cy="4432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0" name="矩形 239">
            <a:extLst>
              <a:ext uri="{FF2B5EF4-FFF2-40B4-BE49-F238E27FC236}">
                <a16:creationId xmlns:a16="http://schemas.microsoft.com/office/drawing/2014/main" id="{7854E568-3CBE-C34F-8F4C-7C6C8370B4A4}"/>
              </a:ext>
            </a:extLst>
          </p:cNvPr>
          <p:cNvSpPr/>
          <p:nvPr/>
        </p:nvSpPr>
        <p:spPr>
          <a:xfrm>
            <a:off x="9183587" y="4533118"/>
            <a:ext cx="168345" cy="153574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527E3A89-4B97-5142-849A-8332E11F3DC9}"/>
              </a:ext>
            </a:extLst>
          </p:cNvPr>
          <p:cNvSpPr/>
          <p:nvPr/>
        </p:nvSpPr>
        <p:spPr>
          <a:xfrm>
            <a:off x="11584378" y="5272214"/>
            <a:ext cx="168345" cy="79523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C0697FC6-97B1-F845-8ACD-8895BDFB1BEB}"/>
              </a:ext>
            </a:extLst>
          </p:cNvPr>
          <p:cNvSpPr/>
          <p:nvPr/>
        </p:nvSpPr>
        <p:spPr>
          <a:xfrm>
            <a:off x="9728650" y="5641763"/>
            <a:ext cx="168345" cy="43195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3" name="矩形 242">
            <a:extLst>
              <a:ext uri="{FF2B5EF4-FFF2-40B4-BE49-F238E27FC236}">
                <a16:creationId xmlns:a16="http://schemas.microsoft.com/office/drawing/2014/main" id="{8ABF5D88-2C04-F446-921E-504CE322A310}"/>
              </a:ext>
            </a:extLst>
          </p:cNvPr>
          <p:cNvSpPr/>
          <p:nvPr/>
        </p:nvSpPr>
        <p:spPr>
          <a:xfrm>
            <a:off x="10333770" y="5637285"/>
            <a:ext cx="168345" cy="43195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4" name="向右箭號 83">
            <a:extLst>
              <a:ext uri="{FF2B5EF4-FFF2-40B4-BE49-F238E27FC236}">
                <a16:creationId xmlns:a16="http://schemas.microsoft.com/office/drawing/2014/main" id="{1FFAC5F6-C765-084A-93B0-3E6C5938EC52}"/>
              </a:ext>
            </a:extLst>
          </p:cNvPr>
          <p:cNvSpPr/>
          <p:nvPr/>
        </p:nvSpPr>
        <p:spPr>
          <a:xfrm>
            <a:off x="5563012" y="4218685"/>
            <a:ext cx="1338476" cy="673268"/>
          </a:xfrm>
          <a:prstGeom prst="rightArrow">
            <a:avLst>
              <a:gd name="adj1" fmla="val 6043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4" name="文字方塊 243">
            <a:extLst>
              <a:ext uri="{FF2B5EF4-FFF2-40B4-BE49-F238E27FC236}">
                <a16:creationId xmlns:a16="http://schemas.microsoft.com/office/drawing/2014/main" id="{7764F0FD-C06B-4C4E-A09D-34F3D68C3B4C}"/>
              </a:ext>
            </a:extLst>
          </p:cNvPr>
          <p:cNvSpPr txBox="1"/>
          <p:nvPr/>
        </p:nvSpPr>
        <p:spPr>
          <a:xfrm>
            <a:off x="4949822" y="3791229"/>
            <a:ext cx="237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Change To Histogram</a:t>
            </a:r>
            <a:endParaRPr kumimoji="1" lang="zh-TW" altLang="en-US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A2E0826-3469-4848-BAFB-9C0528B2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99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(1 / 2)</a:t>
            </a:r>
            <a:br>
              <a:rPr lang="en-US" altLang="zh-CN" sz="3600" dirty="0"/>
            </a:br>
            <a:r>
              <a:rPr lang="en-US" altLang="zh-CN" sz="2800" dirty="0"/>
              <a:t>Emotion Recognition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40615"/>
              </p:ext>
            </p:extLst>
          </p:nvPr>
        </p:nvGraphicFramePr>
        <p:xfrm>
          <a:off x="238665" y="1604125"/>
          <a:ext cx="8666669" cy="3294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SCN [12]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 [13]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EmotiCon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[14]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Face,</a:t>
                      </a:r>
                      <a:r>
                        <a:rPr lang="zh-TW" altLang="en-US" sz="1800" dirty="0">
                          <a:latin typeface="+mj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Body, </a:t>
                      </a:r>
                    </a:p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and Depth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CAER [10]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902917"/>
            <a:ext cx="86666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  <a:endParaRPr lang="en-US" altLang="zh-TW" sz="1000" dirty="0">
              <a:solidFill>
                <a:srgbClr val="000000"/>
              </a:solidFill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[12] </a:t>
            </a:r>
            <a:r>
              <a:rPr lang="en-US" altLang="zh-TW" sz="1000" dirty="0">
                <a:latin typeface="+mj-lt"/>
              </a:rPr>
              <a:t>K. Wang, X. Peng, J. Yang, S. Lu and Y. </a:t>
            </a:r>
            <a:r>
              <a:rPr lang="en-US" altLang="zh-TW" sz="1000" dirty="0" err="1">
                <a:latin typeface="+mj-lt"/>
              </a:rPr>
              <a:t>Qiao</a:t>
            </a:r>
            <a:r>
              <a:rPr lang="en-US" altLang="zh-TW" sz="1000" dirty="0">
                <a:latin typeface="+mj-lt"/>
              </a:rPr>
              <a:t>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“</a:t>
            </a:r>
            <a:r>
              <a:rPr lang="en-US" altLang="zh-TW" sz="1000" dirty="0">
                <a:latin typeface="+mj-lt"/>
              </a:rPr>
              <a:t>Suppressing Uncertainties for Large-Scale Facial Expression Recognition,” in </a:t>
            </a:r>
            <a:r>
              <a:rPr lang="en-US" altLang="zh-TW" sz="1000" i="1" dirty="0">
                <a:latin typeface="+mj-lt"/>
              </a:rPr>
              <a:t>2020 IEEE/CVF Conference on Computer Vision and Pattern Recognition (CVPR)</a:t>
            </a:r>
            <a:r>
              <a:rPr lang="en-US" altLang="zh-TW" sz="1000" dirty="0">
                <a:latin typeface="+mj-lt"/>
              </a:rPr>
              <a:t>, Seattle, WA, USA, pp. 6896-6905,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[13] R.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Kosti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J. M. Alvarez,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Recasens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Lapedriza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“EMOTIC: Emotions in Context Dataset,” </a:t>
            </a:r>
            <a:r>
              <a:rPr lang="en-US" altLang="zh-TW" sz="1000" dirty="0">
                <a:latin typeface="+mj-lt"/>
              </a:rPr>
              <a:t>in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2017 IEEE Conference on Computer Vision and Pattern Recognition Workshops (CVPRW)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Honolulu, HI, pp. 2309-2317, 2020.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[14] T. Mittal, P.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Guhan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U. Bhattacharya, R. Chandra, A.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Bera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 and D. 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Manocha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, “</a:t>
            </a:r>
            <a:r>
              <a:rPr lang="en-US" altLang="zh-TW" sz="1000" dirty="0" err="1">
                <a:solidFill>
                  <a:srgbClr val="000000"/>
                </a:solidFill>
                <a:latin typeface="+mj-lt"/>
              </a:rPr>
              <a:t>EmotiCon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: Context-Aware Multimodal Emotion Recognition Using Frege’s Principle,” in </a:t>
            </a:r>
            <a:r>
              <a:rPr lang="en-US" altLang="zh-TW" sz="1000" i="1" dirty="0">
                <a:solidFill>
                  <a:srgbClr val="000000"/>
                </a:solidFill>
                <a:latin typeface="+mj-lt"/>
              </a:rPr>
              <a:t>2020 IEEE/CVF Conference on Computer Vision and Pattern Recognition (CVPR), </a:t>
            </a:r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Seattle, WA, USA, pp. 14222-14231, 2020.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A4E8698-03AA-4346-8126-E87F8453B400}"/>
              </a:ext>
            </a:extLst>
          </p:cNvPr>
          <p:cNvSpPr/>
          <p:nvPr/>
        </p:nvSpPr>
        <p:spPr>
          <a:xfrm>
            <a:off x="238664" y="3789040"/>
            <a:ext cx="8653815" cy="115212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C79188-FA77-1C49-BDF4-FA6194FE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25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(2 / 2)</a:t>
            </a:r>
            <a:br>
              <a:rPr lang="en-US" altLang="zh-CN" sz="3600" dirty="0"/>
            </a:br>
            <a:r>
              <a:rPr lang="en-US" altLang="zh-CN" sz="2800" dirty="0"/>
              <a:t>Depression Estimation</a:t>
            </a:r>
            <a:endParaRPr lang="zh-CN" altLang="en-US" sz="28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825310"/>
              </p:ext>
            </p:extLst>
          </p:nvPr>
        </p:nvGraphicFramePr>
        <p:xfrm>
          <a:off x="238665" y="1604125"/>
          <a:ext cx="8666669" cy="32043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5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844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56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9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61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800" b="0" kern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800" b="0" kern="1200" baseline="0" dirty="0">
                        <a:solidFill>
                          <a:schemeClr val="bg1"/>
                        </a:solidFill>
                        <a:effectLst/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800" b="0" i="0" dirty="0">
                        <a:solidFill>
                          <a:schemeClr val="bg1"/>
                        </a:solidFill>
                        <a:latin typeface="+mj-lt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dirty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kern="120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InaoeBuap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[15]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BU-CMPE</a:t>
                      </a:r>
                      <a:r>
                        <a:rPr lang="en-US" altLang="zh-TW" sz="18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[16]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DCNN [17]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RNN-C3D [18] 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+mj-lt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endParaRPr lang="zh-TW" alt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238665" y="4797152"/>
            <a:ext cx="8666669" cy="167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[15] H. Espinosa, H. Escalante, L. Pineda, M. Montes-y-Gómez, D. Pinto, and V. Reyes-Meza, “Fusing Affective Dimensions and Audio-Visual Features from Segmented Video for Depression Recognition: INAOE-BUAP's Participation at AVEC'14 Challenge,”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[16] H. Kaya, F. </a:t>
            </a:r>
            <a:r>
              <a:rPr lang="en-US" altLang="zh-TW" sz="1000" dirty="0" err="1">
                <a:latin typeface="+mj-lt"/>
              </a:rPr>
              <a:t>Çilli</a:t>
            </a:r>
            <a:r>
              <a:rPr lang="en-US" altLang="zh-TW" sz="1000" dirty="0">
                <a:latin typeface="+mj-lt"/>
              </a:rPr>
              <a:t>, and A. A. Salah, “Ensemble CCA for Continuous Emotion Prediction,” in </a:t>
            </a:r>
            <a:r>
              <a:rPr lang="en-US" altLang="zh-TW" sz="1000" i="1" dirty="0">
                <a:latin typeface="+mj-lt"/>
              </a:rPr>
              <a:t>AVEC '14</a:t>
            </a:r>
            <a:r>
              <a:rPr lang="en-US" altLang="zh-TW" sz="1000" dirty="0">
                <a:latin typeface="+mj-lt"/>
              </a:rPr>
              <a:t>, 2014.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[17] Y. Zhu, Y. Shang, Z. Shao, and G. Guo, “Automated Depression Diagnosis Based on Deep Networks to Encode Facial Appearance and Dynamics,”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vol. 9, pp. 578-584, 2018.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[18] M. A. </a:t>
            </a:r>
            <a:r>
              <a:rPr lang="en-US" altLang="zh-TW" sz="1000" dirty="0" err="1">
                <a:latin typeface="+mj-lt"/>
              </a:rPr>
              <a:t>Jazaery</a:t>
            </a:r>
            <a:r>
              <a:rPr lang="en-US" altLang="zh-TW" sz="1000" dirty="0">
                <a:latin typeface="+mj-lt"/>
              </a:rPr>
              <a:t> and G. Guo, “Video-Based Depression Level Analysis by Encoding Deep Spatiotemporal Features,” </a:t>
            </a:r>
            <a:r>
              <a:rPr lang="en-US" altLang="zh-TW" sz="1000" i="1" dirty="0">
                <a:latin typeface="+mj-lt"/>
              </a:rPr>
              <a:t>IEEE Transactions on Affective Computing</a:t>
            </a:r>
            <a:r>
              <a:rPr lang="en-US" altLang="zh-TW" sz="1000" dirty="0">
                <a:latin typeface="+mj-lt"/>
              </a:rPr>
              <a:t>, pp. 1-1, 2018.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BB06825-FCDE-4DC0-BFD6-936F5A3AB1C1}"/>
              </a:ext>
            </a:extLst>
          </p:cNvPr>
          <p:cNvSpPr/>
          <p:nvPr/>
        </p:nvSpPr>
        <p:spPr>
          <a:xfrm>
            <a:off x="238664" y="3261541"/>
            <a:ext cx="8653815" cy="153561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B9C9DB-CC1D-0045-B93D-00C460FA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045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A73912-7717-124D-B595-0CD5B80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290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System Overview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consists of two parts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multi-task learning framework to learn a model to precisely infer the human’s mental state.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some studies [7-9] about cognitive science and the medical literature about mental illness [5-6] to detect mental disorders for schizophrenia patients.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25948" y="43570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System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1804740" y="4717231"/>
            <a:ext cx="5534520" cy="1736105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025948" y="4906627"/>
            <a:ext cx="2285776" cy="1366416"/>
          </a:xfrm>
          <a:prstGeom prst="roundRect">
            <a:avLst/>
          </a:prstGeom>
          <a:solidFill>
            <a:srgbClr val="FBE5D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Learning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4832276" y="4902075"/>
            <a:ext cx="2285776" cy="1366416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95598-639A-FC41-9936-162818C5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3949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15</a:t>
            </a:fld>
            <a:endParaRPr lang="en-US" altLang="ja-JP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729B5F-2B47-2341-B256-4C7CDF44E0DC}"/>
              </a:ext>
            </a:extLst>
          </p:cNvPr>
          <p:cNvSpPr/>
          <p:nvPr/>
        </p:nvSpPr>
        <p:spPr>
          <a:xfrm>
            <a:off x="6604948" y="1442295"/>
            <a:ext cx="2555445" cy="54452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B74FF27-DF7E-2C44-9BE5-536E2262EA12}"/>
              </a:ext>
            </a:extLst>
          </p:cNvPr>
          <p:cNvSpPr/>
          <p:nvPr/>
        </p:nvSpPr>
        <p:spPr>
          <a:xfrm>
            <a:off x="818" y="1407141"/>
            <a:ext cx="6445094" cy="54452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2" name="接點: 弧形 1023">
            <a:extLst>
              <a:ext uri="{FF2B5EF4-FFF2-40B4-BE49-F238E27FC236}">
                <a16:creationId xmlns:a16="http://schemas.microsoft.com/office/drawing/2014/main" id="{8BBB720E-DFDF-4C5F-89ED-DE266B47F7C1}"/>
              </a:ext>
            </a:extLst>
          </p:cNvPr>
          <p:cNvCxnSpPr>
            <a:cxnSpLocks/>
            <a:stCxn id="26" idx="2"/>
            <a:endCxn id="44" idx="1"/>
          </p:cNvCxnSpPr>
          <p:nvPr/>
        </p:nvCxnSpPr>
        <p:spPr>
          <a:xfrm rot="16200000" flipH="1">
            <a:off x="4652562" y="3242144"/>
            <a:ext cx="560735" cy="1294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接點: 弧形 1023">
            <a:extLst>
              <a:ext uri="{FF2B5EF4-FFF2-40B4-BE49-F238E27FC236}">
                <a16:creationId xmlns:a16="http://schemas.microsoft.com/office/drawing/2014/main" id="{696DDDAD-ACB3-44BA-98AB-4B08465D7146}"/>
              </a:ext>
            </a:extLst>
          </p:cNvPr>
          <p:cNvCxnSpPr>
            <a:cxnSpLocks/>
            <a:stCxn id="27" idx="0"/>
            <a:endCxn id="44" idx="1"/>
          </p:cNvCxnSpPr>
          <p:nvPr/>
        </p:nvCxnSpPr>
        <p:spPr>
          <a:xfrm rot="5400000" flipH="1" flipV="1">
            <a:off x="4497459" y="3963685"/>
            <a:ext cx="876643" cy="1288664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4D3922-20EA-4FE5-8264-FD1746DB0A0A}"/>
              </a:ext>
            </a:extLst>
          </p:cNvPr>
          <p:cNvSpPr/>
          <p:nvPr/>
        </p:nvSpPr>
        <p:spPr>
          <a:xfrm>
            <a:off x="5580112" y="372619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211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0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For the learning part, we design three modules to constitute a multi-task learning framework.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Task-aware Objective Functions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Density Loss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Distributed Loss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Mean Passer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 - Multi-task </a:t>
            </a:r>
            <a:r>
              <a:rPr lang="en-US" altLang="zh-TW" sz="3600" dirty="0"/>
              <a:t>Learning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99D858-A293-8844-98A5-7D5278E71B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/>
          <a:stretch/>
        </p:blipFill>
        <p:spPr>
          <a:xfrm>
            <a:off x="4727842" y="3395636"/>
            <a:ext cx="3970784" cy="3129708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29F944-7599-2B4A-886E-4E2DDEBD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0314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framework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96BDA-AB1B-2C45-8220-3DDD676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17</a:t>
            </a:fld>
            <a:endParaRPr lang="en-US" altLang="ja-JP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1E6BF9-4A50-ED46-93C2-2C1F158EB6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8"/>
          <a:stretch/>
        </p:blipFill>
        <p:spPr>
          <a:xfrm>
            <a:off x="4832536" y="4003113"/>
            <a:ext cx="3441328" cy="27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6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Multi-task Learning Framework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0B1BD1A9-C38D-EA48-9559-1DC04B55A456}"/>
              </a:ext>
            </a:extLst>
          </p:cNvPr>
          <p:cNvSpPr/>
          <p:nvPr/>
        </p:nvSpPr>
        <p:spPr>
          <a:xfrm>
            <a:off x="1385900" y="4186635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B1EF1024-C7C1-1345-B40F-4CE441016AF6}"/>
              </a:ext>
            </a:extLst>
          </p:cNvPr>
          <p:cNvSpPr/>
          <p:nvPr/>
        </p:nvSpPr>
        <p:spPr>
          <a:xfrm>
            <a:off x="1385900" y="175476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9" name="流程圖: 人工作業 6">
            <a:extLst>
              <a:ext uri="{FF2B5EF4-FFF2-40B4-BE49-F238E27FC236}">
                <a16:creationId xmlns:a16="http://schemas.microsoft.com/office/drawing/2014/main" id="{6CF6A566-10B1-BE40-81C8-F26426B3F706}"/>
              </a:ext>
            </a:extLst>
          </p:cNvPr>
          <p:cNvSpPr/>
          <p:nvPr/>
        </p:nvSpPr>
        <p:spPr>
          <a:xfrm rot="16200000">
            <a:off x="2639951" y="179585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0" name="流程圖: 人工作業 7">
            <a:extLst>
              <a:ext uri="{FF2B5EF4-FFF2-40B4-BE49-F238E27FC236}">
                <a16:creationId xmlns:a16="http://schemas.microsoft.com/office/drawing/2014/main" id="{84C57AE1-DB8C-B547-8B64-FDB15D9789FF}"/>
              </a:ext>
            </a:extLst>
          </p:cNvPr>
          <p:cNvSpPr/>
          <p:nvPr/>
        </p:nvSpPr>
        <p:spPr>
          <a:xfrm rot="16200000">
            <a:off x="2650628" y="287033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62C3F5B-2687-6B4E-A95D-2965A0A4CC9F}"/>
              </a:ext>
            </a:extLst>
          </p:cNvPr>
          <p:cNvSpPr txBox="1"/>
          <p:nvPr/>
        </p:nvSpPr>
        <p:spPr>
          <a:xfrm>
            <a:off x="2108887" y="242585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6F5BD18E-8041-8247-A4EC-AF95E3EAF5A2}"/>
              </a:ext>
            </a:extLst>
          </p:cNvPr>
          <p:cNvSpPr txBox="1"/>
          <p:nvPr/>
        </p:nvSpPr>
        <p:spPr>
          <a:xfrm>
            <a:off x="2050883" y="350106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95" name="圖片 94">
            <a:extLst>
              <a:ext uri="{FF2B5EF4-FFF2-40B4-BE49-F238E27FC236}">
                <a16:creationId xmlns:a16="http://schemas.microsoft.com/office/drawing/2014/main" id="{D5045C8C-9358-B64C-AF45-A72BAF326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348783"/>
            <a:ext cx="504000" cy="554332"/>
          </a:xfrm>
          <a:prstGeom prst="rect">
            <a:avLst/>
          </a:prstGeom>
        </p:spPr>
      </p:pic>
      <p:pic>
        <p:nvPicPr>
          <p:cNvPr id="96" name="圖片 95">
            <a:extLst>
              <a:ext uri="{FF2B5EF4-FFF2-40B4-BE49-F238E27FC236}">
                <a16:creationId xmlns:a16="http://schemas.microsoft.com/office/drawing/2014/main" id="{26C26B95-344E-1147-B601-529F571171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384776"/>
            <a:ext cx="799178" cy="593533"/>
          </a:xfrm>
          <a:prstGeom prst="rect">
            <a:avLst/>
          </a:prstGeom>
        </p:spPr>
      </p:pic>
      <p:cxnSp>
        <p:nvCxnSpPr>
          <p:cNvPr id="98" name="直線單箭頭接點 15">
            <a:extLst>
              <a:ext uri="{FF2B5EF4-FFF2-40B4-BE49-F238E27FC236}">
                <a16:creationId xmlns:a16="http://schemas.microsoft.com/office/drawing/2014/main" id="{B3CB56AF-4CF3-274E-9A67-F32DE1A723EF}"/>
              </a:ext>
            </a:extLst>
          </p:cNvPr>
          <p:cNvCxnSpPr>
            <a:cxnSpLocks/>
            <a:stCxn id="49" idx="2"/>
            <a:endCxn id="97" idx="1"/>
          </p:cNvCxnSpPr>
          <p:nvPr/>
        </p:nvCxnSpPr>
        <p:spPr>
          <a:xfrm>
            <a:off x="3269951" y="2155852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16">
            <a:extLst>
              <a:ext uri="{FF2B5EF4-FFF2-40B4-BE49-F238E27FC236}">
                <a16:creationId xmlns:a16="http://schemas.microsoft.com/office/drawing/2014/main" id="{17D1AAAA-AD6A-4847-9A2C-457BCF4B78A1}"/>
              </a:ext>
            </a:extLst>
          </p:cNvPr>
          <p:cNvCxnSpPr>
            <a:cxnSpLocks/>
            <a:stCxn id="50" idx="2"/>
            <a:endCxn id="97" idx="1"/>
          </p:cNvCxnSpPr>
          <p:nvPr/>
        </p:nvCxnSpPr>
        <p:spPr>
          <a:xfrm flipV="1">
            <a:off x="3280628" y="2689602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23">
            <a:extLst>
              <a:ext uri="{FF2B5EF4-FFF2-40B4-BE49-F238E27FC236}">
                <a16:creationId xmlns:a16="http://schemas.microsoft.com/office/drawing/2014/main" id="{A36D83FB-A243-F54B-9CBA-347BB9307505}"/>
              </a:ext>
            </a:extLst>
          </p:cNvPr>
          <p:cNvCxnSpPr>
            <a:cxnSpLocks/>
            <a:stCxn id="118" idx="2"/>
            <a:endCxn id="100" idx="1"/>
          </p:cNvCxnSpPr>
          <p:nvPr/>
        </p:nvCxnSpPr>
        <p:spPr>
          <a:xfrm>
            <a:off x="3269549" y="4625949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24">
            <a:extLst>
              <a:ext uri="{FF2B5EF4-FFF2-40B4-BE49-F238E27FC236}">
                <a16:creationId xmlns:a16="http://schemas.microsoft.com/office/drawing/2014/main" id="{8A2B82CF-AB5D-5643-A1A9-1CDCB3E1F27F}"/>
              </a:ext>
            </a:extLst>
          </p:cNvPr>
          <p:cNvCxnSpPr>
            <a:cxnSpLocks/>
            <a:stCxn id="119" idx="2"/>
            <a:endCxn id="100" idx="1"/>
          </p:cNvCxnSpPr>
          <p:nvPr/>
        </p:nvCxnSpPr>
        <p:spPr>
          <a:xfrm flipV="1">
            <a:off x="3280226" y="5155784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圓角 53">
            <a:extLst>
              <a:ext uri="{FF2B5EF4-FFF2-40B4-BE49-F238E27FC236}">
                <a16:creationId xmlns:a16="http://schemas.microsoft.com/office/drawing/2014/main" id="{A84A37EF-1AAC-BA4B-87C0-C680CE4584AF}"/>
              </a:ext>
            </a:extLst>
          </p:cNvPr>
          <p:cNvSpPr/>
          <p:nvPr/>
        </p:nvSpPr>
        <p:spPr>
          <a:xfrm>
            <a:off x="5006150" y="2906895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" name="矩形: 圓角 54">
            <a:extLst>
              <a:ext uri="{FF2B5EF4-FFF2-40B4-BE49-F238E27FC236}">
                <a16:creationId xmlns:a16="http://schemas.microsoft.com/office/drawing/2014/main" id="{47CBD614-DB6B-AD4D-B2D7-989CCA594C5B}"/>
              </a:ext>
            </a:extLst>
          </p:cNvPr>
          <p:cNvSpPr/>
          <p:nvPr/>
        </p:nvSpPr>
        <p:spPr>
          <a:xfrm>
            <a:off x="5011852" y="4884273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5" name="直線單箭頭接點 28">
            <a:extLst>
              <a:ext uri="{FF2B5EF4-FFF2-40B4-BE49-F238E27FC236}">
                <a16:creationId xmlns:a16="http://schemas.microsoft.com/office/drawing/2014/main" id="{8787D018-D0A8-904F-B1D1-A17BBDDD1AA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 flipV="1">
            <a:off x="4872286" y="5154273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B0BBFA19-9F9F-3E4B-A1DD-07596EB8AF63}"/>
              </a:ext>
            </a:extLst>
          </p:cNvPr>
          <p:cNvSpPr/>
          <p:nvPr/>
        </p:nvSpPr>
        <p:spPr>
          <a:xfrm>
            <a:off x="2265903" y="180725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107" name="接點: 弧形 1023">
            <a:extLst>
              <a:ext uri="{FF2B5EF4-FFF2-40B4-BE49-F238E27FC236}">
                <a16:creationId xmlns:a16="http://schemas.microsoft.com/office/drawing/2014/main" id="{1D10D2A8-C52C-6E45-9985-4E7B501B1770}"/>
              </a:ext>
            </a:extLst>
          </p:cNvPr>
          <p:cNvCxnSpPr/>
          <p:nvPr/>
        </p:nvCxnSpPr>
        <p:spPr>
          <a:xfrm flipH="1">
            <a:off x="3549099" y="3192842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E07897BC-E384-0E45-8567-3391429BA807}"/>
              </a:ext>
            </a:extLst>
          </p:cNvPr>
          <p:cNvSpPr txBox="1"/>
          <p:nvPr/>
        </p:nvSpPr>
        <p:spPr>
          <a:xfrm>
            <a:off x="3854690" y="3867609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9" name="矩形: 圓角 67">
            <a:extLst>
              <a:ext uri="{FF2B5EF4-FFF2-40B4-BE49-F238E27FC236}">
                <a16:creationId xmlns:a16="http://schemas.microsoft.com/office/drawing/2014/main" id="{69A18B6C-076B-BE44-B19D-480F444CDDBE}"/>
              </a:ext>
            </a:extLst>
          </p:cNvPr>
          <p:cNvSpPr/>
          <p:nvPr/>
        </p:nvSpPr>
        <p:spPr>
          <a:xfrm>
            <a:off x="6402262" y="2906895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0" name="矩形: 圓角 68">
            <a:extLst>
              <a:ext uri="{FF2B5EF4-FFF2-40B4-BE49-F238E27FC236}">
                <a16:creationId xmlns:a16="http://schemas.microsoft.com/office/drawing/2014/main" id="{2F54990F-6CDA-2D4B-824A-B8F9A3EA9207}"/>
              </a:ext>
            </a:extLst>
          </p:cNvPr>
          <p:cNvSpPr/>
          <p:nvPr/>
        </p:nvSpPr>
        <p:spPr>
          <a:xfrm>
            <a:off x="6400391" y="4551576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1" name="直線單箭頭接點 69">
            <a:extLst>
              <a:ext uri="{FF2B5EF4-FFF2-40B4-BE49-F238E27FC236}">
                <a16:creationId xmlns:a16="http://schemas.microsoft.com/office/drawing/2014/main" id="{71B25510-FC12-FA4B-A987-F4A659FDE1EB}"/>
              </a:ext>
            </a:extLst>
          </p:cNvPr>
          <p:cNvCxnSpPr>
            <a:cxnSpLocks/>
            <a:stCxn id="104" idx="3"/>
            <a:endCxn id="110" idx="1"/>
          </p:cNvCxnSpPr>
          <p:nvPr/>
        </p:nvCxnSpPr>
        <p:spPr>
          <a:xfrm flipV="1">
            <a:off x="6271852" y="4821576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A1D01869-984C-4141-8916-AC7AD0BCAD15}"/>
              </a:ext>
            </a:extLst>
          </p:cNvPr>
          <p:cNvSpPr txBox="1"/>
          <p:nvPr/>
        </p:nvSpPr>
        <p:spPr>
          <a:xfrm>
            <a:off x="5559597" y="1771905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0507713D-BDA1-D14B-9527-B03B5EDB0AFF}"/>
              </a:ext>
            </a:extLst>
          </p:cNvPr>
          <p:cNvSpPr txBox="1"/>
          <p:nvPr/>
        </p:nvSpPr>
        <p:spPr>
          <a:xfrm>
            <a:off x="5575777" y="4255302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114" name="Google Shape;163;p25">
            <a:extLst>
              <a:ext uri="{FF2B5EF4-FFF2-40B4-BE49-F238E27FC236}">
                <a16:creationId xmlns:a16="http://schemas.microsoft.com/office/drawing/2014/main" id="{7DC05DC7-7E23-2345-B46E-14AC25FD164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1891550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63;p25">
            <a:extLst>
              <a:ext uri="{FF2B5EF4-FFF2-40B4-BE49-F238E27FC236}">
                <a16:creationId xmlns:a16="http://schemas.microsoft.com/office/drawing/2014/main" id="{7C557DF8-DBAF-4747-AF8B-045566F61D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2944825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直線單箭頭接點 59">
            <a:extLst>
              <a:ext uri="{FF2B5EF4-FFF2-40B4-BE49-F238E27FC236}">
                <a16:creationId xmlns:a16="http://schemas.microsoft.com/office/drawing/2014/main" id="{5FAA3721-17D3-2641-B195-927474D99A52}"/>
              </a:ext>
            </a:extLst>
          </p:cNvPr>
          <p:cNvCxnSpPr>
            <a:cxnSpLocks/>
            <a:stCxn id="114" idx="3"/>
            <a:endCxn id="49" idx="0"/>
          </p:cNvCxnSpPr>
          <p:nvPr/>
        </p:nvCxnSpPr>
        <p:spPr>
          <a:xfrm flipV="1">
            <a:off x="2217997" y="2155852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67">
            <a:extLst>
              <a:ext uri="{FF2B5EF4-FFF2-40B4-BE49-F238E27FC236}">
                <a16:creationId xmlns:a16="http://schemas.microsoft.com/office/drawing/2014/main" id="{98D9FB5F-9799-634D-A342-C357873D6E10}"/>
              </a:ext>
            </a:extLst>
          </p:cNvPr>
          <p:cNvCxnSpPr>
            <a:cxnSpLocks/>
            <a:stCxn id="115" idx="3"/>
            <a:endCxn id="50" idx="0"/>
          </p:cNvCxnSpPr>
          <p:nvPr/>
        </p:nvCxnSpPr>
        <p:spPr>
          <a:xfrm flipV="1">
            <a:off x="2213809" y="3230332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流程圖: 人工作業 74">
            <a:extLst>
              <a:ext uri="{FF2B5EF4-FFF2-40B4-BE49-F238E27FC236}">
                <a16:creationId xmlns:a16="http://schemas.microsoft.com/office/drawing/2014/main" id="{BC7D7EFA-4480-1F4B-B542-72ADA22ED4B9}"/>
              </a:ext>
            </a:extLst>
          </p:cNvPr>
          <p:cNvSpPr/>
          <p:nvPr/>
        </p:nvSpPr>
        <p:spPr>
          <a:xfrm rot="16200000">
            <a:off x="2639549" y="426594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19" name="流程圖: 人工作業 75">
            <a:extLst>
              <a:ext uri="{FF2B5EF4-FFF2-40B4-BE49-F238E27FC236}">
                <a16:creationId xmlns:a16="http://schemas.microsoft.com/office/drawing/2014/main" id="{FF5C4204-148C-1345-8379-B6F63B522A45}"/>
              </a:ext>
            </a:extLst>
          </p:cNvPr>
          <p:cNvSpPr/>
          <p:nvPr/>
        </p:nvSpPr>
        <p:spPr>
          <a:xfrm rot="16200000">
            <a:off x="2650226" y="5322213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60D1E7B8-52BF-9A44-9BB3-C861430DE589}"/>
              </a:ext>
            </a:extLst>
          </p:cNvPr>
          <p:cNvSpPr txBox="1"/>
          <p:nvPr/>
        </p:nvSpPr>
        <p:spPr>
          <a:xfrm>
            <a:off x="2108485" y="489004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C40CA980-A866-C34E-9AD5-03478B17CEDF}"/>
              </a:ext>
            </a:extLst>
          </p:cNvPr>
          <p:cNvSpPr txBox="1"/>
          <p:nvPr/>
        </p:nvSpPr>
        <p:spPr>
          <a:xfrm>
            <a:off x="2050883" y="5950871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22" name="直線單箭頭接點 87">
            <a:extLst>
              <a:ext uri="{FF2B5EF4-FFF2-40B4-BE49-F238E27FC236}">
                <a16:creationId xmlns:a16="http://schemas.microsoft.com/office/drawing/2014/main" id="{7F67D83B-7009-4544-9063-56D97512B1D9}"/>
              </a:ext>
            </a:extLst>
          </p:cNvPr>
          <p:cNvCxnSpPr>
            <a:cxnSpLocks/>
            <a:stCxn id="95" idx="3"/>
            <a:endCxn id="118" idx="0"/>
          </p:cNvCxnSpPr>
          <p:nvPr/>
        </p:nvCxnSpPr>
        <p:spPr>
          <a:xfrm>
            <a:off x="2217105" y="4625949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91">
            <a:extLst>
              <a:ext uri="{FF2B5EF4-FFF2-40B4-BE49-F238E27FC236}">
                <a16:creationId xmlns:a16="http://schemas.microsoft.com/office/drawing/2014/main" id="{4D98FC42-AABF-434C-8978-F3253A05E023}"/>
              </a:ext>
            </a:extLst>
          </p:cNvPr>
          <p:cNvCxnSpPr>
            <a:cxnSpLocks/>
            <a:stCxn id="96" idx="3"/>
            <a:endCxn id="119" idx="0"/>
          </p:cNvCxnSpPr>
          <p:nvPr/>
        </p:nvCxnSpPr>
        <p:spPr>
          <a:xfrm>
            <a:off x="2218696" y="5681543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3BA3BB9B-6D4C-454E-AAA9-CC12B52DCF04}"/>
              </a:ext>
            </a:extLst>
          </p:cNvPr>
          <p:cNvSpPr/>
          <p:nvPr/>
        </p:nvSpPr>
        <p:spPr>
          <a:xfrm>
            <a:off x="2261052" y="424887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DF93931F-BB90-8A4D-9777-AC30032B9FFC}"/>
              </a:ext>
            </a:extLst>
          </p:cNvPr>
          <p:cNvSpPr txBox="1"/>
          <p:nvPr/>
        </p:nvSpPr>
        <p:spPr>
          <a:xfrm>
            <a:off x="1694672" y="238085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F265D1B-FDA0-4D45-8449-2F1A4ABCD494}"/>
              </a:ext>
            </a:extLst>
          </p:cNvPr>
          <p:cNvSpPr txBox="1"/>
          <p:nvPr/>
        </p:nvSpPr>
        <p:spPr>
          <a:xfrm>
            <a:off x="1453079" y="350663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2F18B1C-5B26-924A-A804-EC5D95C9DC9C}"/>
              </a:ext>
            </a:extLst>
          </p:cNvPr>
          <p:cNvSpPr txBox="1"/>
          <p:nvPr/>
        </p:nvSpPr>
        <p:spPr>
          <a:xfrm>
            <a:off x="1686063" y="484742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2A75897C-DAAC-0F48-BDF9-4B8F9552A8F9}"/>
              </a:ext>
            </a:extLst>
          </p:cNvPr>
          <p:cNvSpPr txBox="1"/>
          <p:nvPr/>
        </p:nvSpPr>
        <p:spPr>
          <a:xfrm>
            <a:off x="1453078" y="5982678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33" name="矩形: 圓角 67">
            <a:extLst>
              <a:ext uri="{FF2B5EF4-FFF2-40B4-BE49-F238E27FC236}">
                <a16:creationId xmlns:a16="http://schemas.microsoft.com/office/drawing/2014/main" id="{973D886D-4AC2-0640-B5AA-54E9C2CA9BA5}"/>
              </a:ext>
            </a:extLst>
          </p:cNvPr>
          <p:cNvSpPr/>
          <p:nvPr/>
        </p:nvSpPr>
        <p:spPr>
          <a:xfrm>
            <a:off x="6399505" y="2060664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4" name="直線單箭頭接點 27">
            <a:extLst>
              <a:ext uri="{FF2B5EF4-FFF2-40B4-BE49-F238E27FC236}">
                <a16:creationId xmlns:a16="http://schemas.microsoft.com/office/drawing/2014/main" id="{444A28B4-5D34-AD44-B242-A8B45C0D10A3}"/>
              </a:ext>
            </a:extLst>
          </p:cNvPr>
          <p:cNvCxnSpPr>
            <a:cxnSpLocks/>
            <a:stCxn id="103" idx="3"/>
            <a:endCxn id="109" idx="1"/>
          </p:cNvCxnSpPr>
          <p:nvPr/>
        </p:nvCxnSpPr>
        <p:spPr>
          <a:xfrm>
            <a:off x="6266150" y="3176895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27">
            <a:extLst>
              <a:ext uri="{FF2B5EF4-FFF2-40B4-BE49-F238E27FC236}">
                <a16:creationId xmlns:a16="http://schemas.microsoft.com/office/drawing/2014/main" id="{5F5EBDE8-49F2-374D-806F-399F6C1A2287}"/>
              </a:ext>
            </a:extLst>
          </p:cNvPr>
          <p:cNvCxnSpPr>
            <a:cxnSpLocks/>
            <a:stCxn id="97" idx="3"/>
            <a:endCxn id="103" idx="1"/>
          </p:cNvCxnSpPr>
          <p:nvPr/>
        </p:nvCxnSpPr>
        <p:spPr>
          <a:xfrm>
            <a:off x="4878148" y="2689602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27">
            <a:extLst>
              <a:ext uri="{FF2B5EF4-FFF2-40B4-BE49-F238E27FC236}">
                <a16:creationId xmlns:a16="http://schemas.microsoft.com/office/drawing/2014/main" id="{BF013117-BAD3-1C41-B982-07AE2061B6F5}"/>
              </a:ext>
            </a:extLst>
          </p:cNvPr>
          <p:cNvCxnSpPr>
            <a:cxnSpLocks/>
            <a:stCxn id="97" idx="3"/>
            <a:endCxn id="133" idx="1"/>
          </p:cNvCxnSpPr>
          <p:nvPr/>
        </p:nvCxnSpPr>
        <p:spPr>
          <a:xfrm flipV="1">
            <a:off x="4878148" y="2330664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: 圓角 68">
            <a:extLst>
              <a:ext uri="{FF2B5EF4-FFF2-40B4-BE49-F238E27FC236}">
                <a16:creationId xmlns:a16="http://schemas.microsoft.com/office/drawing/2014/main" id="{7F00526B-A9BD-AB4F-8FC1-08CC6FFDD40D}"/>
              </a:ext>
            </a:extLst>
          </p:cNvPr>
          <p:cNvSpPr/>
          <p:nvPr/>
        </p:nvSpPr>
        <p:spPr>
          <a:xfrm>
            <a:off x="6400391" y="5319223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8" name="直線單箭頭接點 69">
            <a:extLst>
              <a:ext uri="{FF2B5EF4-FFF2-40B4-BE49-F238E27FC236}">
                <a16:creationId xmlns:a16="http://schemas.microsoft.com/office/drawing/2014/main" id="{10037C58-0874-AD45-B494-D907BEB085E9}"/>
              </a:ext>
            </a:extLst>
          </p:cNvPr>
          <p:cNvCxnSpPr>
            <a:cxnSpLocks/>
            <a:stCxn id="104" idx="3"/>
            <a:endCxn id="137" idx="1"/>
          </p:cNvCxnSpPr>
          <p:nvPr/>
        </p:nvCxnSpPr>
        <p:spPr>
          <a:xfrm>
            <a:off x="6271852" y="5154273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4DF3426-FC01-1E46-91F8-F841E790C4B9}"/>
              </a:ext>
            </a:extLst>
          </p:cNvPr>
          <p:cNvSpPr txBox="1"/>
          <p:nvPr/>
        </p:nvSpPr>
        <p:spPr>
          <a:xfrm>
            <a:off x="5532021" y="261529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98376" y="1554946"/>
            <a:ext cx="8147248" cy="489579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7" name="矩形: 圓角 11">
            <a:extLst>
              <a:ext uri="{FF2B5EF4-FFF2-40B4-BE49-F238E27FC236}">
                <a16:creationId xmlns:a16="http://schemas.microsoft.com/office/drawing/2014/main" id="{465FD3F5-60E8-2D4B-AA9A-FCD162C16C29}"/>
              </a:ext>
            </a:extLst>
          </p:cNvPr>
          <p:cNvSpPr/>
          <p:nvPr/>
        </p:nvSpPr>
        <p:spPr>
          <a:xfrm>
            <a:off x="3618148" y="2419602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矩形: 圓角 48">
            <a:extLst>
              <a:ext uri="{FF2B5EF4-FFF2-40B4-BE49-F238E27FC236}">
                <a16:creationId xmlns:a16="http://schemas.microsoft.com/office/drawing/2014/main" id="{5E1901C7-19B8-EF48-A68E-FA0DC785FDB6}"/>
              </a:ext>
            </a:extLst>
          </p:cNvPr>
          <p:cNvSpPr/>
          <p:nvPr/>
        </p:nvSpPr>
        <p:spPr>
          <a:xfrm>
            <a:off x="3612286" y="488578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B0F14E-8AF2-4343-8C82-6A135BA2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1683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63;p25">
            <a:extLst>
              <a:ext uri="{FF2B5EF4-FFF2-40B4-BE49-F238E27FC236}">
                <a16:creationId xmlns:a16="http://schemas.microsoft.com/office/drawing/2014/main" id="{ED776ED5-90F4-4767-A8BB-743071F480A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748502" y="5017974"/>
            <a:ext cx="1755855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63;p25">
            <a:extLst>
              <a:ext uri="{FF2B5EF4-FFF2-40B4-BE49-F238E27FC236}">
                <a16:creationId xmlns:a16="http://schemas.microsoft.com/office/drawing/2014/main" id="{0CEA4101-76C4-4E0D-8597-C461DB18988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625643" y="5139850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 (1 / 4)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CAER-Net [10] consider a separate scheme to integrate the visual features from the face and context.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with the wrong weight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much irrelevant information, such as background pixels</a:t>
            </a:r>
          </a:p>
        </p:txBody>
      </p:sp>
      <p:sp>
        <p:nvSpPr>
          <p:cNvPr id="15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3767584"/>
            <a:ext cx="540000" cy="72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7" idx="2"/>
            <a:endCxn id="61" idx="1"/>
          </p:cNvCxnSpPr>
          <p:nvPr/>
        </p:nvCxnSpPr>
        <p:spPr>
          <a:xfrm>
            <a:off x="3896607" y="4131008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305902" y="3351396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539552" y="5265344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流程圖: 人工作業 6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3591008"/>
            <a:ext cx="900000" cy="1080000"/>
          </a:xfrm>
          <a:prstGeom prst="flowChartManualOperation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175623" y="3771008"/>
            <a:ext cx="168345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512506" y="4127582"/>
            <a:ext cx="304101" cy="3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4491007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9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1" idx="3"/>
            <a:endCxn id="15" idx="0"/>
          </p:cNvCxnSpPr>
          <p:nvPr/>
        </p:nvCxnSpPr>
        <p:spPr>
          <a:xfrm flipV="1">
            <a:off x="4343968" y="4127584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5" idx="2"/>
            <a:endCxn id="107" idx="1"/>
          </p:cNvCxnSpPr>
          <p:nvPr/>
        </p:nvCxnSpPr>
        <p:spPr>
          <a:xfrm flipV="1">
            <a:off x="5342983" y="4127583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530083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6" idx="2"/>
            <a:endCxn id="117" idx="1"/>
          </p:cNvCxnSpPr>
          <p:nvPr/>
        </p:nvCxnSpPr>
        <p:spPr>
          <a:xfrm>
            <a:off x="3896607" y="5664262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流程圖: 人工作業 115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5124262"/>
            <a:ext cx="900000" cy="108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175623" y="5304262"/>
            <a:ext cx="168345" cy="720000"/>
          </a:xfrm>
          <a:prstGeom prst="rect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8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2512506" y="5664262"/>
            <a:ext cx="3041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6024262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12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7" idx="3"/>
            <a:endCxn id="114" idx="0"/>
          </p:cNvCxnSpPr>
          <p:nvPr/>
        </p:nvCxnSpPr>
        <p:spPr>
          <a:xfrm flipV="1">
            <a:off x="4343968" y="5660838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4" idx="2"/>
            <a:endCxn id="121" idx="1"/>
          </p:cNvCxnSpPr>
          <p:nvPr/>
        </p:nvCxnSpPr>
        <p:spPr>
          <a:xfrm flipV="1">
            <a:off x="5342983" y="5660837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橢圓 123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6859014" y="4714209"/>
            <a:ext cx="36000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3947582"/>
            <a:ext cx="360000" cy="360000"/>
            <a:chOff x="4262243" y="4230604"/>
            <a:chExt cx="360000" cy="360000"/>
          </a:xfrm>
        </p:grpSpPr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28" idx="3"/>
              <a:endCxn id="128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28" idx="5"/>
              <a:endCxn id="128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07" idx="3"/>
            <a:endCxn id="128" idx="2"/>
          </p:cNvCxnSpPr>
          <p:nvPr/>
        </p:nvCxnSpPr>
        <p:spPr>
          <a:xfrm flipV="1">
            <a:off x="5977835" y="4127582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1" idx="3"/>
            <a:endCxn id="140" idx="2"/>
          </p:cNvCxnSpPr>
          <p:nvPr/>
        </p:nvCxnSpPr>
        <p:spPr>
          <a:xfrm flipV="1">
            <a:off x="5977835" y="5660836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5480836"/>
            <a:ext cx="360000" cy="360000"/>
            <a:chOff x="4262243" y="4230604"/>
            <a:chExt cx="360000" cy="360000"/>
          </a:xfrm>
        </p:grpSpPr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40" idx="3"/>
              <a:endCxn id="140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40" idx="5"/>
              <a:endCxn id="140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肘形接點 143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61" idx="0"/>
            <a:endCxn id="128" idx="0"/>
          </p:cNvCxnSpPr>
          <p:nvPr/>
        </p:nvCxnSpPr>
        <p:spPr>
          <a:xfrm rot="16200000" flipH="1">
            <a:off x="5257934" y="2772870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肘形接點 146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117" idx="0"/>
            <a:endCxn id="140" idx="0"/>
          </p:cNvCxnSpPr>
          <p:nvPr/>
        </p:nvCxnSpPr>
        <p:spPr>
          <a:xfrm rot="16200000" flipH="1">
            <a:off x="5257934" y="4306124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8" idx="6"/>
            <a:endCxn id="124" idx="1"/>
          </p:cNvCxnSpPr>
          <p:nvPr/>
        </p:nvCxnSpPr>
        <p:spPr>
          <a:xfrm>
            <a:off x="6612647" y="4127582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40" idx="6"/>
            <a:endCxn id="124" idx="3"/>
          </p:cNvCxnSpPr>
          <p:nvPr/>
        </p:nvCxnSpPr>
        <p:spPr>
          <a:xfrm flipV="1">
            <a:off x="6612647" y="5021488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7219014" y="4894209"/>
            <a:ext cx="245718" cy="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6766975" y="5615493"/>
            <a:ext cx="1652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Final</a:t>
            </a:r>
            <a:r>
              <a:rPr kumimoji="1" lang="en-US" altLang="zh-TW" sz="1200" dirty="0"/>
              <a:t> representation</a:t>
            </a:r>
            <a:endParaRPr kumimoji="1" lang="zh-TW" altLang="en-US" sz="1200" dirty="0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092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354106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00DE226C-7BE6-6E4F-BDF8-D0485A377141}"/>
              </a:ext>
            </a:extLst>
          </p:cNvPr>
          <p:cNvCxnSpPr>
            <a:stCxn id="172" idx="3"/>
            <a:endCxn id="172" idx="7"/>
          </p:cNvCxnSpPr>
          <p:nvPr/>
        </p:nvCxnSpPr>
        <p:spPr>
          <a:xfrm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BF1D1E1E-8BCE-3848-8DB1-C00888324282}"/>
              </a:ext>
            </a:extLst>
          </p:cNvPr>
          <p:cNvCxnSpPr>
            <a:cxnSpLocks/>
            <a:stCxn id="172" idx="5"/>
            <a:endCxn id="172" idx="1"/>
          </p:cNvCxnSpPr>
          <p:nvPr/>
        </p:nvCxnSpPr>
        <p:spPr>
          <a:xfrm flipH="1"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</p:cNvCxnSpPr>
          <p:nvPr/>
        </p:nvCxnSpPr>
        <p:spPr>
          <a:xfrm>
            <a:off x="5698207" y="6689392"/>
            <a:ext cx="18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1580" y="6061272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Concatenate</a:t>
            </a:r>
            <a:endParaRPr kumimoji="1" lang="zh-TW" altLang="en-US" sz="10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51066" y="6321293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Multiply</a:t>
            </a:r>
            <a:endParaRPr kumimoji="1" lang="zh-TW" altLang="en-US" sz="1000" dirty="0"/>
          </a:p>
        </p:txBody>
      </p:sp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6166" y="6563072"/>
            <a:ext cx="2046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Global Average Pooling (GAP)</a:t>
            </a:r>
            <a:endParaRPr kumimoji="1" lang="zh-TW" altLang="en-US" sz="10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97E42C3-6079-4C56-B2AF-31E5881F51A3}"/>
              </a:ext>
            </a:extLst>
          </p:cNvPr>
          <p:cNvSpPr/>
          <p:nvPr/>
        </p:nvSpPr>
        <p:spPr>
          <a:xfrm>
            <a:off x="7509129" y="4174209"/>
            <a:ext cx="168345" cy="720000"/>
          </a:xfrm>
          <a:prstGeom prst="rect">
            <a:avLst/>
          </a:prstGeom>
          <a:solidFill>
            <a:srgbClr val="59B4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472D633-FB01-4AC9-8FDE-951BBC11895D}"/>
              </a:ext>
            </a:extLst>
          </p:cNvPr>
          <p:cNvSpPr/>
          <p:nvPr/>
        </p:nvSpPr>
        <p:spPr>
          <a:xfrm>
            <a:off x="7509129" y="4896334"/>
            <a:ext cx="168345" cy="720000"/>
          </a:xfrm>
          <a:prstGeom prst="rect">
            <a:avLst/>
          </a:prstGeom>
          <a:solidFill>
            <a:srgbClr val="EA6C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Google Shape;163;p25">
            <a:extLst>
              <a:ext uri="{FF2B5EF4-FFF2-40B4-BE49-F238E27FC236}">
                <a16:creationId xmlns:a16="http://schemas.microsoft.com/office/drawing/2014/main" id="{3847D268-751C-4091-96F0-A0154112CB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221729" y="3482302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63;p25">
            <a:extLst>
              <a:ext uri="{FF2B5EF4-FFF2-40B4-BE49-F238E27FC236}">
                <a16:creationId xmlns:a16="http://schemas.microsoft.com/office/drawing/2014/main" id="{3F1D3C1A-B294-456E-8B34-6C4422851F3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138650" y="3609160"/>
            <a:ext cx="1198236" cy="12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3388130-0FA2-2842-B036-14AE227D6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377209"/>
              </p:ext>
            </p:extLst>
          </p:nvPr>
        </p:nvGraphicFramePr>
        <p:xfrm>
          <a:off x="540724" y="5260953"/>
          <a:ext cx="1754683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69">
                  <a:extLst>
                    <a:ext uri="{9D8B030D-6E8A-4147-A177-3AD203B41FA5}">
                      <a16:colId xmlns:a16="http://schemas.microsoft.com/office/drawing/2014/main" val="4132447052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53230865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159623025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65126104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055874304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12327156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88367068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437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8053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977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658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38095"/>
                  </a:ext>
                </a:extLst>
              </a:tr>
            </a:tbl>
          </a:graphicData>
        </a:graphic>
      </p:graphicFrame>
      <p:sp>
        <p:nvSpPr>
          <p:cNvPr id="70" name="矩形 69"/>
          <p:cNvSpPr/>
          <p:nvPr/>
        </p:nvSpPr>
        <p:spPr>
          <a:xfrm>
            <a:off x="1290637" y="5517261"/>
            <a:ext cx="501869" cy="504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BD0C7-E03B-9A44-8FAB-BAD315F7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1385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DF740F-4BEB-3F41-B004-04E41989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832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 (2 / 4)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GAP consider all pixels of the given feature maps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Include many background pixels.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Require to tune all related parameters in the networks.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9F1326A-B153-47CF-96D5-1A6FFEF0269A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GAP: Global Average Pooling</a:t>
            </a:r>
          </a:p>
        </p:txBody>
      </p:sp>
      <p:sp>
        <p:nvSpPr>
          <p:cNvPr id="30" name="流程圖: 人工作業 29">
            <a:extLst>
              <a:ext uri="{FF2B5EF4-FFF2-40B4-BE49-F238E27FC236}">
                <a16:creationId xmlns:a16="http://schemas.microsoft.com/office/drawing/2014/main" id="{99309A81-F9AC-4C60-9827-4CA8F290A9E1}"/>
              </a:ext>
            </a:extLst>
          </p:cNvPr>
          <p:cNvSpPr/>
          <p:nvPr/>
        </p:nvSpPr>
        <p:spPr>
          <a:xfrm rot="5400000" flipH="1">
            <a:off x="7351790" y="3410639"/>
            <a:ext cx="900000" cy="108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3D CNN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立方體 15">
            <a:extLst>
              <a:ext uri="{FF2B5EF4-FFF2-40B4-BE49-F238E27FC236}">
                <a16:creationId xmlns:a16="http://schemas.microsoft.com/office/drawing/2014/main" id="{B8E16932-11DA-478C-8119-1C70005E5BE5}"/>
              </a:ext>
            </a:extLst>
          </p:cNvPr>
          <p:cNvSpPr>
            <a:spLocks noChangeAspect="1"/>
          </p:cNvSpPr>
          <p:nvPr/>
        </p:nvSpPr>
        <p:spPr>
          <a:xfrm>
            <a:off x="968887" y="3387921"/>
            <a:ext cx="3679807" cy="2707645"/>
          </a:xfrm>
          <a:prstGeom prst="cube">
            <a:avLst>
              <a:gd name="adj" fmla="val 9859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001E1F-ECA2-B647-842A-5F5667A86922}"/>
              </a:ext>
            </a:extLst>
          </p:cNvPr>
          <p:cNvSpPr txBox="1"/>
          <p:nvPr/>
        </p:nvSpPr>
        <p:spPr>
          <a:xfrm>
            <a:off x="1704898" y="6190344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+mj-lt"/>
              </a:rPr>
              <a:t>Context feature map </a:t>
            </a:r>
            <a:endParaRPr kumimoji="1" lang="zh-TW" altLang="en-US" sz="1400" dirty="0">
              <a:latin typeface="+mj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833370D-4B30-1D4F-9758-49B947210423}"/>
              </a:ext>
            </a:extLst>
          </p:cNvPr>
          <p:cNvSpPr txBox="1"/>
          <p:nvPr/>
        </p:nvSpPr>
        <p:spPr>
          <a:xfrm>
            <a:off x="4764886" y="6218894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feature map </a:t>
            </a:r>
            <a:endParaRPr kumimoji="1" lang="zh-TW" altLang="en-US" sz="1400" dirty="0"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0E8AF0-4927-2146-9669-83783A9612C8}"/>
              </a:ext>
            </a:extLst>
          </p:cNvPr>
          <p:cNvSpPr/>
          <p:nvPr/>
        </p:nvSpPr>
        <p:spPr>
          <a:xfrm>
            <a:off x="913527" y="3596257"/>
            <a:ext cx="3528811" cy="25858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  <a:noFill/>
              <a:latin typeface="+mj-lt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90A1E8-93A6-7D4A-835C-5F393F4AEEEF}"/>
              </a:ext>
            </a:extLst>
          </p:cNvPr>
          <p:cNvSpPr txBox="1"/>
          <p:nvPr/>
        </p:nvSpPr>
        <p:spPr>
          <a:xfrm>
            <a:off x="913527" y="308338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  <a:latin typeface="+mj-lt"/>
              </a:rPr>
              <a:t>Average all pixels</a:t>
            </a:r>
            <a:endParaRPr kumimoji="1" lang="zh-TW" altLang="en-US" sz="1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3" name="Google Shape;163;p25">
            <a:extLst>
              <a:ext uri="{FF2B5EF4-FFF2-40B4-BE49-F238E27FC236}">
                <a16:creationId xmlns:a16="http://schemas.microsoft.com/office/drawing/2014/main" id="{D1171030-8B18-4EC9-9303-92A5429E7D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975357" y="3667055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" name="表格 6">
            <a:extLst>
              <a:ext uri="{FF2B5EF4-FFF2-40B4-BE49-F238E27FC236}">
                <a16:creationId xmlns:a16="http://schemas.microsoft.com/office/drawing/2014/main" id="{3C98FF2E-EEA8-4736-9713-3029BE1CC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89343"/>
              </p:ext>
            </p:extLst>
          </p:nvPr>
        </p:nvGraphicFramePr>
        <p:xfrm>
          <a:off x="971600" y="3665566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31" name="立方體 30">
            <a:extLst>
              <a:ext uri="{FF2B5EF4-FFF2-40B4-BE49-F238E27FC236}">
                <a16:creationId xmlns:a16="http://schemas.microsoft.com/office/drawing/2014/main" id="{2894709F-72D9-4203-A0FB-A2DB7A5FF700}"/>
              </a:ext>
            </a:extLst>
          </p:cNvPr>
          <p:cNvSpPr>
            <a:spLocks/>
          </p:cNvSpPr>
          <p:nvPr/>
        </p:nvSpPr>
        <p:spPr>
          <a:xfrm>
            <a:off x="5034717" y="4521562"/>
            <a:ext cx="1530000" cy="1584000"/>
          </a:xfrm>
          <a:prstGeom prst="cube">
            <a:avLst>
              <a:gd name="adj" fmla="val 9859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25" name="Google Shape;163;p25">
            <a:extLst>
              <a:ext uri="{FF2B5EF4-FFF2-40B4-BE49-F238E27FC236}">
                <a16:creationId xmlns:a16="http://schemas.microsoft.com/office/drawing/2014/main" id="{01B532A3-9D2C-4756-B829-51EE80ACA0B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5042337" y="4677429"/>
            <a:ext cx="1369015" cy="1439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1F104C8-35D4-4683-B79B-670CAEA95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979751"/>
              </p:ext>
            </p:extLst>
          </p:nvPr>
        </p:nvGraphicFramePr>
        <p:xfrm>
          <a:off x="5047776" y="4677429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BDE5D23C-4127-C348-AF8E-8E58959AF491}"/>
              </a:ext>
            </a:extLst>
          </p:cNvPr>
          <p:cNvSpPr/>
          <p:nvPr/>
        </p:nvSpPr>
        <p:spPr>
          <a:xfrm>
            <a:off x="4968373" y="4604714"/>
            <a:ext cx="1530000" cy="15735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  <a:noFill/>
              <a:latin typeface="+mj-lt"/>
            </a:endParaRPr>
          </a:p>
        </p:txBody>
      </p:sp>
      <p:sp>
        <p:nvSpPr>
          <p:cNvPr id="32" name="流程圖: 人工作業 31">
            <a:extLst>
              <a:ext uri="{FF2B5EF4-FFF2-40B4-BE49-F238E27FC236}">
                <a16:creationId xmlns:a16="http://schemas.microsoft.com/office/drawing/2014/main" id="{FBAB3890-A706-46B6-96BD-8A6F69953665}"/>
              </a:ext>
            </a:extLst>
          </p:cNvPr>
          <p:cNvSpPr/>
          <p:nvPr/>
        </p:nvSpPr>
        <p:spPr>
          <a:xfrm rot="5400000" flipH="1">
            <a:off x="7351790" y="4922991"/>
            <a:ext cx="900000" cy="1080000"/>
          </a:xfrm>
          <a:prstGeom prst="flowChartManualOperation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3D CNN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0" name="表格 6">
            <a:extLst>
              <a:ext uri="{FF2B5EF4-FFF2-40B4-BE49-F238E27FC236}">
                <a16:creationId xmlns:a16="http://schemas.microsoft.com/office/drawing/2014/main" id="{FF246C0D-0F29-4FA5-9416-83259996B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04538"/>
              </p:ext>
            </p:extLst>
          </p:nvPr>
        </p:nvGraphicFramePr>
        <p:xfrm>
          <a:off x="973338" y="3665911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51" name="表格 6">
            <a:extLst>
              <a:ext uri="{FF2B5EF4-FFF2-40B4-BE49-F238E27FC236}">
                <a16:creationId xmlns:a16="http://schemas.microsoft.com/office/drawing/2014/main" id="{6BA60578-5368-46E6-9967-A709B0A8C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757668"/>
              </p:ext>
            </p:extLst>
          </p:nvPr>
        </p:nvGraphicFramePr>
        <p:xfrm>
          <a:off x="973338" y="365730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cxnSp>
        <p:nvCxnSpPr>
          <p:cNvPr id="54" name="接點: 弧形 53">
            <a:extLst>
              <a:ext uri="{FF2B5EF4-FFF2-40B4-BE49-F238E27FC236}">
                <a16:creationId xmlns:a16="http://schemas.microsoft.com/office/drawing/2014/main" id="{4AE8F915-39D4-4E7E-A929-E9713D4CC691}"/>
              </a:ext>
            </a:extLst>
          </p:cNvPr>
          <p:cNvCxnSpPr>
            <a:cxnSpLocks/>
            <a:stCxn id="51" idx="0"/>
            <a:endCxn id="30" idx="2"/>
          </p:cNvCxnSpPr>
          <p:nvPr/>
        </p:nvCxnSpPr>
        <p:spPr>
          <a:xfrm rot="16200000" flipH="1">
            <a:off x="4821398" y="1510247"/>
            <a:ext cx="293331" cy="4587452"/>
          </a:xfrm>
          <a:prstGeom prst="curvedConnector4">
            <a:avLst>
              <a:gd name="adj1" fmla="val -77932"/>
              <a:gd name="adj2" fmla="val 69521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弧形 59">
            <a:extLst>
              <a:ext uri="{FF2B5EF4-FFF2-40B4-BE49-F238E27FC236}">
                <a16:creationId xmlns:a16="http://schemas.microsoft.com/office/drawing/2014/main" id="{E51B92C2-8EFF-429E-A59B-BF5AC4F2E21F}"/>
              </a:ext>
            </a:extLst>
          </p:cNvPr>
          <p:cNvCxnSpPr>
            <a:cxnSpLocks/>
            <a:stCxn id="68" idx="0"/>
            <a:endCxn id="32" idx="2"/>
          </p:cNvCxnSpPr>
          <p:nvPr/>
        </p:nvCxnSpPr>
        <p:spPr>
          <a:xfrm rot="16200000" flipH="1">
            <a:off x="6100991" y="4302192"/>
            <a:ext cx="785562" cy="1536036"/>
          </a:xfrm>
          <a:prstGeom prst="curvedConnector4">
            <a:avLst>
              <a:gd name="adj1" fmla="val -29100"/>
              <a:gd name="adj2" fmla="val 75247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C3159B9A-BF98-4908-A79F-96C55DAB5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392978"/>
              </p:ext>
            </p:extLst>
          </p:nvPr>
        </p:nvGraphicFramePr>
        <p:xfrm>
          <a:off x="5040157" y="4677429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/>
                        <a:ea typeface="標楷體"/>
                        <a:cs typeface="+mn-cs"/>
                      </a:endParaRPr>
                    </a:p>
                  </a:txBody>
                  <a:tcPr anchor="ctr">
                    <a:solidFill>
                      <a:srgbClr val="FFFFFF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70" name="文字方塊 69">
            <a:extLst>
              <a:ext uri="{FF2B5EF4-FFF2-40B4-BE49-F238E27FC236}">
                <a16:creationId xmlns:a16="http://schemas.microsoft.com/office/drawing/2014/main" id="{AB85A4EC-B546-47DF-9A01-DD2BF04C2C40}"/>
              </a:ext>
            </a:extLst>
          </p:cNvPr>
          <p:cNvSpPr txBox="1"/>
          <p:nvPr/>
        </p:nvSpPr>
        <p:spPr>
          <a:xfrm>
            <a:off x="5473799" y="3411378"/>
            <a:ext cx="1335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Backward</a:t>
            </a:r>
            <a:endParaRPr lang="zh-TW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F89277-4693-9A40-88FF-834FCA44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2326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 (3 / 4)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takes the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graph viewpoint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model the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pixel-wise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correlation between modalities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 to alleviate the above-mentioned problems.</a:t>
            </a: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8DFD957-366F-45DA-8AC8-A4379904FD32}"/>
              </a:ext>
            </a:extLst>
          </p:cNvPr>
          <p:cNvSpPr/>
          <p:nvPr/>
        </p:nvSpPr>
        <p:spPr>
          <a:xfrm>
            <a:off x="1497563" y="5026412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1AF0F4A8-4D01-4A19-91CF-D9C743F0A594}"/>
              </a:ext>
            </a:extLst>
          </p:cNvPr>
          <p:cNvSpPr txBox="1"/>
          <p:nvPr/>
        </p:nvSpPr>
        <p:spPr>
          <a:xfrm>
            <a:off x="249797" y="6320353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cxnSp>
        <p:nvCxnSpPr>
          <p:cNvPr id="95" name="直線箭頭接點 3">
            <a:extLst>
              <a:ext uri="{FF2B5EF4-FFF2-40B4-BE49-F238E27FC236}">
                <a16:creationId xmlns:a16="http://schemas.microsoft.com/office/drawing/2014/main" id="{C217DC06-3650-4BAD-B31C-C5A6993424D1}"/>
              </a:ext>
            </a:extLst>
          </p:cNvPr>
          <p:cNvCxnSpPr>
            <a:cxnSpLocks/>
            <a:stCxn id="100" idx="5"/>
            <a:endCxn id="103" idx="1"/>
          </p:cNvCxnSpPr>
          <p:nvPr/>
        </p:nvCxnSpPr>
        <p:spPr>
          <a:xfrm>
            <a:off x="2200626" y="3623954"/>
            <a:ext cx="237412" cy="907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4">
            <a:extLst>
              <a:ext uri="{FF2B5EF4-FFF2-40B4-BE49-F238E27FC236}">
                <a16:creationId xmlns:a16="http://schemas.microsoft.com/office/drawing/2014/main" id="{393DF97A-D39C-4FDB-85A9-C9A5DA37830D}"/>
              </a:ext>
            </a:extLst>
          </p:cNvPr>
          <p:cNvCxnSpPr>
            <a:cxnSpLocks/>
            <a:stCxn id="131" idx="4"/>
            <a:endCxn id="103" idx="1"/>
          </p:cNvCxnSpPr>
          <p:nvPr/>
        </p:nvCxnSpPr>
        <p:spPr>
          <a:xfrm flipV="1">
            <a:off x="1544451" y="4531256"/>
            <a:ext cx="893587" cy="143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: 圓角 11">
            <a:extLst>
              <a:ext uri="{FF2B5EF4-FFF2-40B4-BE49-F238E27FC236}">
                <a16:creationId xmlns:a16="http://schemas.microsoft.com/office/drawing/2014/main" id="{F845C007-594E-4D81-AED4-CC49C1B8FF6E}"/>
              </a:ext>
            </a:extLst>
          </p:cNvPr>
          <p:cNvSpPr/>
          <p:nvPr/>
        </p:nvSpPr>
        <p:spPr>
          <a:xfrm>
            <a:off x="3962126" y="3656057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立方體 99">
            <a:extLst>
              <a:ext uri="{FF2B5EF4-FFF2-40B4-BE49-F238E27FC236}">
                <a16:creationId xmlns:a16="http://schemas.microsoft.com/office/drawing/2014/main" id="{959E0D59-7484-4AD5-9486-E3C8BECCE0AA}"/>
              </a:ext>
            </a:extLst>
          </p:cNvPr>
          <p:cNvSpPr>
            <a:spLocks noChangeAspect="1"/>
          </p:cNvSpPr>
          <p:nvPr/>
        </p:nvSpPr>
        <p:spPr>
          <a:xfrm>
            <a:off x="832626" y="3268041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01" name="矩形: 圓角 11">
            <a:extLst>
              <a:ext uri="{FF2B5EF4-FFF2-40B4-BE49-F238E27FC236}">
                <a16:creationId xmlns:a16="http://schemas.microsoft.com/office/drawing/2014/main" id="{759FCCC2-2721-40B7-9BBF-16001095E588}"/>
              </a:ext>
            </a:extLst>
          </p:cNvPr>
          <p:cNvSpPr/>
          <p:nvPr/>
        </p:nvSpPr>
        <p:spPr>
          <a:xfrm>
            <a:off x="5441480" y="3656057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2" name="直線箭頭接點 9">
            <a:extLst>
              <a:ext uri="{FF2B5EF4-FFF2-40B4-BE49-F238E27FC236}">
                <a16:creationId xmlns:a16="http://schemas.microsoft.com/office/drawing/2014/main" id="{149E3C3A-72CD-4BE9-803E-8C7A4104C3F9}"/>
              </a:ext>
            </a:extLst>
          </p:cNvPr>
          <p:cNvCxnSpPr>
            <a:cxnSpLocks/>
            <a:stCxn id="97" idx="3"/>
            <a:endCxn id="101" idx="1"/>
          </p:cNvCxnSpPr>
          <p:nvPr/>
        </p:nvCxnSpPr>
        <p:spPr>
          <a:xfrm>
            <a:off x="5222126" y="3962057"/>
            <a:ext cx="2193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圓角 11">
            <a:extLst>
              <a:ext uri="{FF2B5EF4-FFF2-40B4-BE49-F238E27FC236}">
                <a16:creationId xmlns:a16="http://schemas.microsoft.com/office/drawing/2014/main" id="{00358FF1-C050-40DF-887A-B71F02F37740}"/>
              </a:ext>
            </a:extLst>
          </p:cNvPr>
          <p:cNvSpPr/>
          <p:nvPr/>
        </p:nvSpPr>
        <p:spPr>
          <a:xfrm>
            <a:off x="2438038" y="4225256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4" name="直線箭頭接點 28">
            <a:extLst>
              <a:ext uri="{FF2B5EF4-FFF2-40B4-BE49-F238E27FC236}">
                <a16:creationId xmlns:a16="http://schemas.microsoft.com/office/drawing/2014/main" id="{DA109E35-BFCB-486A-B219-137396F76BE8}"/>
              </a:ext>
            </a:extLst>
          </p:cNvPr>
          <p:cNvCxnSpPr>
            <a:cxnSpLocks/>
            <a:stCxn id="103" idx="3"/>
            <a:endCxn id="97" idx="1"/>
          </p:cNvCxnSpPr>
          <p:nvPr/>
        </p:nvCxnSpPr>
        <p:spPr>
          <a:xfrm flipV="1">
            <a:off x="3698038" y="3962057"/>
            <a:ext cx="264088" cy="56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99937D4F-6476-4746-AEE5-BF13BE07D3AF}"/>
                  </a:ext>
                </a:extLst>
              </p:cNvPr>
              <p:cNvSpPr txBox="1"/>
              <p:nvPr/>
            </p:nvSpPr>
            <p:spPr>
              <a:xfrm>
                <a:off x="983134" y="3377032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99937D4F-6476-4746-AEE5-BF13BE07D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34" y="3377032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6B1DAD0-C020-4B45-B58E-2F4005493485}"/>
                  </a:ext>
                </a:extLst>
              </p:cNvPr>
              <p:cNvSpPr txBox="1"/>
              <p:nvPr/>
            </p:nvSpPr>
            <p:spPr>
              <a:xfrm>
                <a:off x="579257" y="412732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16B1DAD0-C020-4B45-B58E-2F4005493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7" y="4127323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6F8A920C-00E0-4F4F-9171-F76DF31A106B}"/>
                  </a:ext>
                </a:extLst>
              </p:cNvPr>
              <p:cNvSpPr txBox="1"/>
              <p:nvPr/>
            </p:nvSpPr>
            <p:spPr>
              <a:xfrm>
                <a:off x="1091948" y="3664922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6F8A920C-00E0-4F4F-9171-F76DF31A1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48" y="3664922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3A2E4E5-7E0B-4F7C-A19D-A196EA56689B}"/>
                  </a:ext>
                </a:extLst>
              </p:cNvPr>
              <p:cNvSpPr txBox="1"/>
              <p:nvPr/>
            </p:nvSpPr>
            <p:spPr>
              <a:xfrm>
                <a:off x="969623" y="509141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93A2E4E5-7E0B-4F7C-A19D-A196EA566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3" y="5091413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125B5A0E-1B02-48B7-BEEE-586117F14043}"/>
                  </a:ext>
                </a:extLst>
              </p:cNvPr>
              <p:cNvSpPr txBox="1"/>
              <p:nvPr/>
            </p:nvSpPr>
            <p:spPr>
              <a:xfrm>
                <a:off x="565746" y="584170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9" name="文字方塊 108">
                <a:extLst>
                  <a:ext uri="{FF2B5EF4-FFF2-40B4-BE49-F238E27FC236}">
                    <a16:creationId xmlns:a16="http://schemas.microsoft.com/office/drawing/2014/main" id="{125B5A0E-1B02-48B7-BEEE-586117F14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46" y="5841704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8F16A0C0-A007-4E43-8850-61D8CA7986DB}"/>
                  </a:ext>
                </a:extLst>
              </p:cNvPr>
              <p:cNvSpPr txBox="1"/>
              <p:nvPr/>
            </p:nvSpPr>
            <p:spPr>
              <a:xfrm>
                <a:off x="1078437" y="537930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8F16A0C0-A007-4E43-8850-61D8CA798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437" y="5379303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4DC73AC7-2ADC-445C-A4E7-0B1D29D89E3D}"/>
              </a:ext>
            </a:extLst>
          </p:cNvPr>
          <p:cNvSpPr txBox="1"/>
          <p:nvPr/>
        </p:nvSpPr>
        <p:spPr>
          <a:xfrm>
            <a:off x="249796" y="4620118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cxnSp>
        <p:nvCxnSpPr>
          <p:cNvPr id="113" name="肘形接點 71">
            <a:extLst>
              <a:ext uri="{FF2B5EF4-FFF2-40B4-BE49-F238E27FC236}">
                <a16:creationId xmlns:a16="http://schemas.microsoft.com/office/drawing/2014/main" id="{A78E9E16-62B5-4AAB-8FB9-80559F016A4D}"/>
              </a:ext>
            </a:extLst>
          </p:cNvPr>
          <p:cNvCxnSpPr>
            <a:cxnSpLocks/>
            <a:stCxn id="100" idx="0"/>
            <a:endCxn id="114" idx="0"/>
          </p:cNvCxnSpPr>
          <p:nvPr/>
        </p:nvCxnSpPr>
        <p:spPr>
          <a:xfrm rot="16200000" flipH="1">
            <a:off x="4182871" y="929882"/>
            <a:ext cx="509619" cy="5185936"/>
          </a:xfrm>
          <a:prstGeom prst="bentConnector3">
            <a:avLst>
              <a:gd name="adj1" fmla="val -1495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或 72">
            <a:extLst>
              <a:ext uri="{FF2B5EF4-FFF2-40B4-BE49-F238E27FC236}">
                <a16:creationId xmlns:a16="http://schemas.microsoft.com/office/drawing/2014/main" id="{3C9AECD8-4E93-49E7-8EB6-27CE98634A67}"/>
              </a:ext>
            </a:extLst>
          </p:cNvPr>
          <p:cNvSpPr/>
          <p:nvPr/>
        </p:nvSpPr>
        <p:spPr>
          <a:xfrm>
            <a:off x="6850649" y="3777660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15" name="直線箭頭接點 75">
            <a:extLst>
              <a:ext uri="{FF2B5EF4-FFF2-40B4-BE49-F238E27FC236}">
                <a16:creationId xmlns:a16="http://schemas.microsoft.com/office/drawing/2014/main" id="{E9808F58-51F0-476B-8C81-658DC62199AF}"/>
              </a:ext>
            </a:extLst>
          </p:cNvPr>
          <p:cNvCxnSpPr>
            <a:cxnSpLocks/>
            <a:stCxn id="101" idx="3"/>
            <a:endCxn id="114" idx="2"/>
          </p:cNvCxnSpPr>
          <p:nvPr/>
        </p:nvCxnSpPr>
        <p:spPr>
          <a:xfrm flipV="1">
            <a:off x="6701480" y="3957660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箭頭接點 88">
            <a:extLst>
              <a:ext uri="{FF2B5EF4-FFF2-40B4-BE49-F238E27FC236}">
                <a16:creationId xmlns:a16="http://schemas.microsoft.com/office/drawing/2014/main" id="{1AF8D8E8-95DA-4106-8F64-F92204B40BE7}"/>
              </a:ext>
            </a:extLst>
          </p:cNvPr>
          <p:cNvCxnSpPr>
            <a:cxnSpLocks/>
            <a:stCxn id="114" idx="6"/>
            <a:endCxn id="129" idx="1"/>
          </p:cNvCxnSpPr>
          <p:nvPr/>
        </p:nvCxnSpPr>
        <p:spPr>
          <a:xfrm>
            <a:off x="7210649" y="3957660"/>
            <a:ext cx="221697" cy="494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肘形接點 185">
            <a:extLst>
              <a:ext uri="{FF2B5EF4-FFF2-40B4-BE49-F238E27FC236}">
                <a16:creationId xmlns:a16="http://schemas.microsoft.com/office/drawing/2014/main" id="{188AFFFB-697B-4905-9B8A-00E5200166F7}"/>
              </a:ext>
            </a:extLst>
          </p:cNvPr>
          <p:cNvCxnSpPr>
            <a:cxnSpLocks/>
            <a:stCxn id="93" idx="2"/>
            <a:endCxn id="126" idx="4"/>
          </p:cNvCxnSpPr>
          <p:nvPr/>
        </p:nvCxnSpPr>
        <p:spPr>
          <a:xfrm rot="5400000" flipH="1" flipV="1">
            <a:off x="4259432" y="2864984"/>
            <a:ext cx="351348" cy="5191086"/>
          </a:xfrm>
          <a:prstGeom prst="bentConnector3">
            <a:avLst>
              <a:gd name="adj1" fmla="val -552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: 圓角 11">
            <a:extLst>
              <a:ext uri="{FF2B5EF4-FFF2-40B4-BE49-F238E27FC236}">
                <a16:creationId xmlns:a16="http://schemas.microsoft.com/office/drawing/2014/main" id="{E40AE817-06F4-4E9E-88D1-A212FC7B6D8D}"/>
              </a:ext>
            </a:extLst>
          </p:cNvPr>
          <p:cNvSpPr/>
          <p:nvPr/>
        </p:nvSpPr>
        <p:spPr>
          <a:xfrm>
            <a:off x="3964895" y="4799241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2" name="矩形: 圓角 11">
            <a:extLst>
              <a:ext uri="{FF2B5EF4-FFF2-40B4-BE49-F238E27FC236}">
                <a16:creationId xmlns:a16="http://schemas.microsoft.com/office/drawing/2014/main" id="{3A234272-1B66-454C-8A35-D03C8D692949}"/>
              </a:ext>
            </a:extLst>
          </p:cNvPr>
          <p:cNvSpPr/>
          <p:nvPr/>
        </p:nvSpPr>
        <p:spPr>
          <a:xfrm>
            <a:off x="5441426" y="4799109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41">
            <a:extLst>
              <a:ext uri="{FF2B5EF4-FFF2-40B4-BE49-F238E27FC236}">
                <a16:creationId xmlns:a16="http://schemas.microsoft.com/office/drawing/2014/main" id="{8165CC0D-3EF6-46F1-BF60-37BB2C9F3E59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 flipV="1">
            <a:off x="5224895" y="5105109"/>
            <a:ext cx="216531" cy="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箭頭接點 243">
            <a:extLst>
              <a:ext uri="{FF2B5EF4-FFF2-40B4-BE49-F238E27FC236}">
                <a16:creationId xmlns:a16="http://schemas.microsoft.com/office/drawing/2014/main" id="{8B4971FB-B1FA-4030-9889-598F74FBC38B}"/>
              </a:ext>
            </a:extLst>
          </p:cNvPr>
          <p:cNvCxnSpPr>
            <a:cxnSpLocks/>
            <a:stCxn id="103" idx="3"/>
            <a:endCxn id="121" idx="1"/>
          </p:cNvCxnSpPr>
          <p:nvPr/>
        </p:nvCxnSpPr>
        <p:spPr>
          <a:xfrm>
            <a:off x="3698038" y="4531256"/>
            <a:ext cx="266857" cy="573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或 245">
            <a:extLst>
              <a:ext uri="{FF2B5EF4-FFF2-40B4-BE49-F238E27FC236}">
                <a16:creationId xmlns:a16="http://schemas.microsoft.com/office/drawing/2014/main" id="{82FAE998-8375-43F7-8071-8655596B4248}"/>
              </a:ext>
            </a:extLst>
          </p:cNvPr>
          <p:cNvSpPr/>
          <p:nvPr/>
        </p:nvSpPr>
        <p:spPr>
          <a:xfrm>
            <a:off x="6850649" y="4924853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27" name="直線箭頭接點 246">
            <a:extLst>
              <a:ext uri="{FF2B5EF4-FFF2-40B4-BE49-F238E27FC236}">
                <a16:creationId xmlns:a16="http://schemas.microsoft.com/office/drawing/2014/main" id="{B7B591ED-41B2-4DA6-AF43-A01161919DD1}"/>
              </a:ext>
            </a:extLst>
          </p:cNvPr>
          <p:cNvCxnSpPr>
            <a:cxnSpLocks/>
            <a:stCxn id="122" idx="3"/>
            <a:endCxn id="126" idx="2"/>
          </p:cNvCxnSpPr>
          <p:nvPr/>
        </p:nvCxnSpPr>
        <p:spPr>
          <a:xfrm flipV="1">
            <a:off x="6701426" y="5104853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箭頭接點 247">
            <a:extLst>
              <a:ext uri="{FF2B5EF4-FFF2-40B4-BE49-F238E27FC236}">
                <a16:creationId xmlns:a16="http://schemas.microsoft.com/office/drawing/2014/main" id="{6D0F40FE-3B67-4414-8064-5625991BFB92}"/>
              </a:ext>
            </a:extLst>
          </p:cNvPr>
          <p:cNvCxnSpPr>
            <a:cxnSpLocks/>
            <a:stCxn id="126" idx="6"/>
            <a:endCxn id="129" idx="3"/>
          </p:cNvCxnSpPr>
          <p:nvPr/>
        </p:nvCxnSpPr>
        <p:spPr>
          <a:xfrm flipV="1">
            <a:off x="7210649" y="4706269"/>
            <a:ext cx="221697" cy="3985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橢圓 128">
            <a:extLst>
              <a:ext uri="{FF2B5EF4-FFF2-40B4-BE49-F238E27FC236}">
                <a16:creationId xmlns:a16="http://schemas.microsoft.com/office/drawing/2014/main" id="{A93C2168-0C6C-42DF-BB30-4EB6D0E643CB}"/>
              </a:ext>
            </a:extLst>
          </p:cNvPr>
          <p:cNvSpPr/>
          <p:nvPr/>
        </p:nvSpPr>
        <p:spPr>
          <a:xfrm>
            <a:off x="7379619" y="4398990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箭頭接點 256">
            <a:extLst>
              <a:ext uri="{FF2B5EF4-FFF2-40B4-BE49-F238E27FC236}">
                <a16:creationId xmlns:a16="http://schemas.microsoft.com/office/drawing/2014/main" id="{573369F8-11CB-4F7D-BAFF-C061E8F992F3}"/>
              </a:ext>
            </a:extLst>
          </p:cNvPr>
          <p:cNvCxnSpPr>
            <a:cxnSpLocks/>
            <a:stCxn id="129" idx="6"/>
            <a:endCxn id="177" idx="1"/>
          </p:cNvCxnSpPr>
          <p:nvPr/>
        </p:nvCxnSpPr>
        <p:spPr>
          <a:xfrm>
            <a:off x="7739659" y="4578990"/>
            <a:ext cx="3863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立方體 130">
            <a:extLst>
              <a:ext uri="{FF2B5EF4-FFF2-40B4-BE49-F238E27FC236}">
                <a16:creationId xmlns:a16="http://schemas.microsoft.com/office/drawing/2014/main" id="{6BB21733-D0D9-4408-814C-E1EEBD69D706}"/>
              </a:ext>
            </a:extLst>
          </p:cNvPr>
          <p:cNvSpPr/>
          <p:nvPr/>
        </p:nvSpPr>
        <p:spPr>
          <a:xfrm>
            <a:off x="832626" y="4952201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7C6F3D77-29BC-4827-9FFC-C99E6A187B54}"/>
                  </a:ext>
                </a:extLst>
              </p:cNvPr>
              <p:cNvSpPr txBox="1"/>
              <p:nvPr/>
            </p:nvSpPr>
            <p:spPr>
              <a:xfrm>
                <a:off x="1095070" y="535106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7C6F3D77-29BC-4827-9FFC-C99E6A187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70" y="535106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C10C226B-CD16-4598-9FE0-5E5D3804605F}"/>
              </a:ext>
            </a:extLst>
          </p:cNvPr>
          <p:cNvGrpSpPr/>
          <p:nvPr/>
        </p:nvGrpSpPr>
        <p:grpSpPr>
          <a:xfrm>
            <a:off x="5906248" y="5945008"/>
            <a:ext cx="2406820" cy="901613"/>
            <a:chOff x="5906248" y="5945008"/>
            <a:chExt cx="2406820" cy="901613"/>
          </a:xfrm>
        </p:grpSpPr>
        <p:sp>
          <p:nvSpPr>
            <p:cNvPr id="132" name="或 267">
              <a:extLst>
                <a:ext uri="{FF2B5EF4-FFF2-40B4-BE49-F238E27FC236}">
                  <a16:creationId xmlns:a16="http://schemas.microsoft.com/office/drawing/2014/main" id="{24F81EAE-E710-43A4-BF34-B1472E8669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B05AC8A6-82C4-4569-91C6-C464BA5BAAD2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8B9E60B9-BDB9-4574-9099-90F5E3DA8165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1C055780-D3C7-49AD-854B-97154E2A3BD8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6DA9A5E6-A8C0-4D86-914C-C2FE51D5BD52}"/>
                </a:ext>
              </a:extLst>
            </p:cNvPr>
            <p:cNvSpPr/>
            <p:nvPr/>
          </p:nvSpPr>
          <p:spPr>
            <a:xfrm>
              <a:off x="5906248" y="6592705"/>
              <a:ext cx="21836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GCN: Graph Convolutional Network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56" name="直線箭頭接點 32">
              <a:extLst>
                <a:ext uri="{FF2B5EF4-FFF2-40B4-BE49-F238E27FC236}">
                  <a16:creationId xmlns:a16="http://schemas.microsoft.com/office/drawing/2014/main" id="{8EFC0CB2-EBFB-40C8-AC16-A19292A948DE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F2E125C6-46F9-414B-A991-238E938A1DB4}"/>
                </a:ext>
              </a:extLst>
            </p:cNvPr>
            <p:cNvSpPr txBox="1"/>
            <p:nvPr/>
          </p:nvSpPr>
          <p:spPr>
            <a:xfrm>
              <a:off x="6266700" y="6387535"/>
              <a:ext cx="2046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Global Average Pooling (GAP)</a:t>
              </a:r>
              <a:endParaRPr kumimoji="1" lang="zh-TW" altLang="en-US" sz="1000" dirty="0">
                <a:latin typeface="+mj-lt"/>
              </a:endParaRPr>
            </a:p>
          </p:txBody>
        </p:sp>
      </p:grpSp>
      <p:graphicFrame>
        <p:nvGraphicFramePr>
          <p:cNvPr id="169" name="表格 168">
            <a:extLst>
              <a:ext uri="{FF2B5EF4-FFF2-40B4-BE49-F238E27FC236}">
                <a16:creationId xmlns:a16="http://schemas.microsoft.com/office/drawing/2014/main" id="{B5E9F689-1054-4E04-ABAA-BEBE18478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35095"/>
              </p:ext>
            </p:extLst>
          </p:nvPr>
        </p:nvGraphicFramePr>
        <p:xfrm>
          <a:off x="836204" y="3923394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170" name="表格 169">
            <a:extLst>
              <a:ext uri="{FF2B5EF4-FFF2-40B4-BE49-F238E27FC236}">
                <a16:creationId xmlns:a16="http://schemas.microsoft.com/office/drawing/2014/main" id="{731D8138-20B4-44A5-9F1D-42285FEC4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09558"/>
              </p:ext>
            </p:extLst>
          </p:nvPr>
        </p:nvGraphicFramePr>
        <p:xfrm>
          <a:off x="838018" y="5607816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FABE8E31-2056-4AEF-819A-7758D432CD2C}"/>
              </a:ext>
            </a:extLst>
          </p:cNvPr>
          <p:cNvSpPr txBox="1"/>
          <p:nvPr/>
        </p:nvSpPr>
        <p:spPr>
          <a:xfrm>
            <a:off x="7383843" y="5300274"/>
            <a:ext cx="1652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CB3B3021-11C2-48AE-BEE6-06265EEF67B2}"/>
              </a:ext>
            </a:extLst>
          </p:cNvPr>
          <p:cNvSpPr/>
          <p:nvPr/>
        </p:nvSpPr>
        <p:spPr>
          <a:xfrm>
            <a:off x="8125997" y="3825398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1B20C2D5-A820-494D-8579-D3653A8F9F3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l="4793" t="1878" r="83909" b="76362"/>
          <a:stretch/>
        </p:blipFill>
        <p:spPr>
          <a:xfrm>
            <a:off x="838793" y="5614144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AABCA2D1-D612-2C45-BFF6-50C6E0F2D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96382"/>
              </p:ext>
            </p:extLst>
          </p:nvPr>
        </p:nvGraphicFramePr>
        <p:xfrm>
          <a:off x="837056" y="560771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51" name="Google Shape;163;p25">
            <a:extLst>
              <a:ext uri="{FF2B5EF4-FFF2-40B4-BE49-F238E27FC236}">
                <a16:creationId xmlns:a16="http://schemas.microsoft.com/office/drawing/2014/main" id="{2370923C-AB0A-5848-9666-E062803070D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l="8194" t="5985" r="88394" b="87081"/>
          <a:stretch/>
        </p:blipFill>
        <p:spPr>
          <a:xfrm>
            <a:off x="837249" y="3929565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F77F0E79-AE29-D84E-AA10-77072A075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93535"/>
              </p:ext>
            </p:extLst>
          </p:nvPr>
        </p:nvGraphicFramePr>
        <p:xfrm>
          <a:off x="842322" y="3923084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1737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66141173-CD49-45C9-BF71-994B7FB25531}"/>
                  </a:ext>
                </a:extLst>
              </p:cNvPr>
              <p:cNvSpPr txBox="1"/>
              <p:nvPr/>
            </p:nvSpPr>
            <p:spPr>
              <a:xfrm>
                <a:off x="979267" y="365492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66141173-CD49-45C9-BF71-994B7FB2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67" y="3654926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3C985C7-AFC8-4BB5-98E5-BD09AC9A48E1}"/>
                  </a:ext>
                </a:extLst>
              </p:cNvPr>
              <p:cNvSpPr txBox="1"/>
              <p:nvPr/>
            </p:nvSpPr>
            <p:spPr>
              <a:xfrm>
                <a:off x="575390" y="440521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3C985C7-AFC8-4BB5-98E5-BD09AC9A4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0" y="4405217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FD0511A2-AB8D-43AF-B65A-A0D19C08B099}"/>
                  </a:ext>
                </a:extLst>
              </p:cNvPr>
              <p:cNvSpPr txBox="1"/>
              <p:nvPr/>
            </p:nvSpPr>
            <p:spPr>
              <a:xfrm>
                <a:off x="965756" y="536930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FD0511A2-AB8D-43AF-B65A-A0D19C08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56" y="5369307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46BF5A-DD7B-4F1C-9C54-EEB6CA947AD2}"/>
                  </a:ext>
                </a:extLst>
              </p:cNvPr>
              <p:cNvSpPr txBox="1"/>
              <p:nvPr/>
            </p:nvSpPr>
            <p:spPr>
              <a:xfrm>
                <a:off x="561879" y="611959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3546BF5A-DD7B-4F1C-9C54-EEB6CA947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79" y="6119598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600" dirty="0"/>
              <a:t>CMGCN – Introduction (4 / 4)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Build an cross-modality affinity graph</a:t>
            </a:r>
          </a:p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Impose sampling scheme</a:t>
            </a:r>
          </a:p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Integrate features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68110F5-0455-4430-8098-02C01E03B4F3}"/>
              </a:ext>
            </a:extLst>
          </p:cNvPr>
          <p:cNvSpPr/>
          <p:nvPr/>
        </p:nvSpPr>
        <p:spPr>
          <a:xfrm>
            <a:off x="1493696" y="530430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7A236102-A3D2-463A-A99B-F202A831FB8F}"/>
              </a:ext>
            </a:extLst>
          </p:cNvPr>
          <p:cNvSpPr txBox="1"/>
          <p:nvPr/>
        </p:nvSpPr>
        <p:spPr>
          <a:xfrm>
            <a:off x="245930" y="6598247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cxnSp>
        <p:nvCxnSpPr>
          <p:cNvPr id="89" name="直線箭頭接點 3">
            <a:extLst>
              <a:ext uri="{FF2B5EF4-FFF2-40B4-BE49-F238E27FC236}">
                <a16:creationId xmlns:a16="http://schemas.microsoft.com/office/drawing/2014/main" id="{245AAE4C-687F-4797-BFDE-7681F15B7CDA}"/>
              </a:ext>
            </a:extLst>
          </p:cNvPr>
          <p:cNvCxnSpPr>
            <a:cxnSpLocks/>
            <a:stCxn id="92" idx="5"/>
            <a:endCxn id="95" idx="1"/>
          </p:cNvCxnSpPr>
          <p:nvPr/>
        </p:nvCxnSpPr>
        <p:spPr>
          <a:xfrm>
            <a:off x="2196759" y="3901848"/>
            <a:ext cx="237412" cy="907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4">
            <a:extLst>
              <a:ext uri="{FF2B5EF4-FFF2-40B4-BE49-F238E27FC236}">
                <a16:creationId xmlns:a16="http://schemas.microsoft.com/office/drawing/2014/main" id="{482CE474-BE67-432D-A0CA-2B458590DDF6}"/>
              </a:ext>
            </a:extLst>
          </p:cNvPr>
          <p:cNvCxnSpPr>
            <a:cxnSpLocks/>
            <a:stCxn id="118" idx="4"/>
            <a:endCxn id="95" idx="1"/>
          </p:cNvCxnSpPr>
          <p:nvPr/>
        </p:nvCxnSpPr>
        <p:spPr>
          <a:xfrm flipV="1">
            <a:off x="1540584" y="4809150"/>
            <a:ext cx="893587" cy="1433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: 圓角 11">
            <a:extLst>
              <a:ext uri="{FF2B5EF4-FFF2-40B4-BE49-F238E27FC236}">
                <a16:creationId xmlns:a16="http://schemas.microsoft.com/office/drawing/2014/main" id="{2D4A91B8-DC4E-404B-9AF5-4B57C5350CFB}"/>
              </a:ext>
            </a:extLst>
          </p:cNvPr>
          <p:cNvSpPr/>
          <p:nvPr/>
        </p:nvSpPr>
        <p:spPr>
          <a:xfrm>
            <a:off x="3958259" y="3933951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2" name="立方體 91">
            <a:extLst>
              <a:ext uri="{FF2B5EF4-FFF2-40B4-BE49-F238E27FC236}">
                <a16:creationId xmlns:a16="http://schemas.microsoft.com/office/drawing/2014/main" id="{D950B3D2-0622-4D83-84E1-F1CB20A22C4F}"/>
              </a:ext>
            </a:extLst>
          </p:cNvPr>
          <p:cNvSpPr>
            <a:spLocks noChangeAspect="1"/>
          </p:cNvSpPr>
          <p:nvPr/>
        </p:nvSpPr>
        <p:spPr>
          <a:xfrm>
            <a:off x="828759" y="354593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93" name="矩形: 圓角 11">
            <a:extLst>
              <a:ext uri="{FF2B5EF4-FFF2-40B4-BE49-F238E27FC236}">
                <a16:creationId xmlns:a16="http://schemas.microsoft.com/office/drawing/2014/main" id="{5C79A49C-F2A0-4679-B671-CBD7234EC1C0}"/>
              </a:ext>
            </a:extLst>
          </p:cNvPr>
          <p:cNvSpPr/>
          <p:nvPr/>
        </p:nvSpPr>
        <p:spPr>
          <a:xfrm>
            <a:off x="5437613" y="3933951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4" name="直線箭頭接點 9">
            <a:extLst>
              <a:ext uri="{FF2B5EF4-FFF2-40B4-BE49-F238E27FC236}">
                <a16:creationId xmlns:a16="http://schemas.microsoft.com/office/drawing/2014/main" id="{420B12CC-5E62-4E20-AAF0-E976006CDB8D}"/>
              </a:ext>
            </a:extLst>
          </p:cNvPr>
          <p:cNvCxnSpPr>
            <a:cxnSpLocks/>
            <a:stCxn id="91" idx="3"/>
            <a:endCxn id="93" idx="1"/>
          </p:cNvCxnSpPr>
          <p:nvPr/>
        </p:nvCxnSpPr>
        <p:spPr>
          <a:xfrm>
            <a:off x="5218259" y="4239951"/>
            <a:ext cx="2193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: 圓角 11">
            <a:extLst>
              <a:ext uri="{FF2B5EF4-FFF2-40B4-BE49-F238E27FC236}">
                <a16:creationId xmlns:a16="http://schemas.microsoft.com/office/drawing/2014/main" id="{3CDACD63-4F50-4CB9-ACDA-31A6A91497F2}"/>
              </a:ext>
            </a:extLst>
          </p:cNvPr>
          <p:cNvSpPr/>
          <p:nvPr/>
        </p:nvSpPr>
        <p:spPr>
          <a:xfrm>
            <a:off x="2434171" y="4503150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6" name="直線箭頭接點 28">
            <a:extLst>
              <a:ext uri="{FF2B5EF4-FFF2-40B4-BE49-F238E27FC236}">
                <a16:creationId xmlns:a16="http://schemas.microsoft.com/office/drawing/2014/main" id="{0B24FD1A-6CF9-4F1E-BA0B-07DC69D6AC71}"/>
              </a:ext>
            </a:extLst>
          </p:cNvPr>
          <p:cNvCxnSpPr>
            <a:cxnSpLocks/>
            <a:stCxn id="95" idx="3"/>
            <a:endCxn id="91" idx="1"/>
          </p:cNvCxnSpPr>
          <p:nvPr/>
        </p:nvCxnSpPr>
        <p:spPr>
          <a:xfrm flipV="1">
            <a:off x="3694171" y="4239951"/>
            <a:ext cx="264088" cy="56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67FB6DA1-9E3D-4D87-990C-08366A3E0B83}"/>
              </a:ext>
            </a:extLst>
          </p:cNvPr>
          <p:cNvSpPr txBox="1"/>
          <p:nvPr/>
        </p:nvSpPr>
        <p:spPr>
          <a:xfrm>
            <a:off x="245929" y="4898012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cxnSp>
        <p:nvCxnSpPr>
          <p:cNvPr id="104" name="肘形接點 71">
            <a:extLst>
              <a:ext uri="{FF2B5EF4-FFF2-40B4-BE49-F238E27FC236}">
                <a16:creationId xmlns:a16="http://schemas.microsoft.com/office/drawing/2014/main" id="{3D1C4D0C-442C-4EB4-B979-32C54B6B12C1}"/>
              </a:ext>
            </a:extLst>
          </p:cNvPr>
          <p:cNvCxnSpPr>
            <a:cxnSpLocks/>
            <a:stCxn id="92" idx="0"/>
            <a:endCxn id="105" idx="0"/>
          </p:cNvCxnSpPr>
          <p:nvPr/>
        </p:nvCxnSpPr>
        <p:spPr>
          <a:xfrm rot="16200000" flipH="1">
            <a:off x="4179004" y="1207776"/>
            <a:ext cx="509619" cy="5185936"/>
          </a:xfrm>
          <a:prstGeom prst="bentConnector3">
            <a:avLst>
              <a:gd name="adj1" fmla="val -1495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或 72">
            <a:extLst>
              <a:ext uri="{FF2B5EF4-FFF2-40B4-BE49-F238E27FC236}">
                <a16:creationId xmlns:a16="http://schemas.microsoft.com/office/drawing/2014/main" id="{57521827-533E-4616-B09C-1AAA502CA196}"/>
              </a:ext>
            </a:extLst>
          </p:cNvPr>
          <p:cNvSpPr/>
          <p:nvPr/>
        </p:nvSpPr>
        <p:spPr>
          <a:xfrm>
            <a:off x="6846782" y="4055554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06" name="直線箭頭接點 75">
            <a:extLst>
              <a:ext uri="{FF2B5EF4-FFF2-40B4-BE49-F238E27FC236}">
                <a16:creationId xmlns:a16="http://schemas.microsoft.com/office/drawing/2014/main" id="{E28CAE0D-28ED-437A-804F-8AE311CBF528}"/>
              </a:ext>
            </a:extLst>
          </p:cNvPr>
          <p:cNvCxnSpPr>
            <a:cxnSpLocks/>
            <a:stCxn id="93" idx="3"/>
            <a:endCxn id="105" idx="2"/>
          </p:cNvCxnSpPr>
          <p:nvPr/>
        </p:nvCxnSpPr>
        <p:spPr>
          <a:xfrm flipV="1">
            <a:off x="6697613" y="4235554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88">
            <a:extLst>
              <a:ext uri="{FF2B5EF4-FFF2-40B4-BE49-F238E27FC236}">
                <a16:creationId xmlns:a16="http://schemas.microsoft.com/office/drawing/2014/main" id="{7BD0565B-1A89-490A-96EC-DA055E377AA5}"/>
              </a:ext>
            </a:extLst>
          </p:cNvPr>
          <p:cNvCxnSpPr>
            <a:cxnSpLocks/>
            <a:stCxn id="105" idx="6"/>
            <a:endCxn id="116" idx="1"/>
          </p:cNvCxnSpPr>
          <p:nvPr/>
        </p:nvCxnSpPr>
        <p:spPr>
          <a:xfrm>
            <a:off x="7206782" y="4235554"/>
            <a:ext cx="221697" cy="494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肘形接點 185">
            <a:extLst>
              <a:ext uri="{FF2B5EF4-FFF2-40B4-BE49-F238E27FC236}">
                <a16:creationId xmlns:a16="http://schemas.microsoft.com/office/drawing/2014/main" id="{CDE663A9-8072-4639-8D1F-A1C2BDC3036A}"/>
              </a:ext>
            </a:extLst>
          </p:cNvPr>
          <p:cNvCxnSpPr>
            <a:cxnSpLocks/>
            <a:stCxn id="87" idx="2"/>
            <a:endCxn id="113" idx="4"/>
          </p:cNvCxnSpPr>
          <p:nvPr/>
        </p:nvCxnSpPr>
        <p:spPr>
          <a:xfrm rot="5400000" flipH="1" flipV="1">
            <a:off x="4255565" y="3142878"/>
            <a:ext cx="351348" cy="5191086"/>
          </a:xfrm>
          <a:prstGeom prst="bentConnector3">
            <a:avLst>
              <a:gd name="adj1" fmla="val -552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圓角 11">
            <a:extLst>
              <a:ext uri="{FF2B5EF4-FFF2-40B4-BE49-F238E27FC236}">
                <a16:creationId xmlns:a16="http://schemas.microsoft.com/office/drawing/2014/main" id="{5271CC1E-603B-4F75-A706-F14680766B89}"/>
              </a:ext>
            </a:extLst>
          </p:cNvPr>
          <p:cNvSpPr/>
          <p:nvPr/>
        </p:nvSpPr>
        <p:spPr>
          <a:xfrm>
            <a:off x="3961028" y="5077135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0" name="矩形: 圓角 11">
            <a:extLst>
              <a:ext uri="{FF2B5EF4-FFF2-40B4-BE49-F238E27FC236}">
                <a16:creationId xmlns:a16="http://schemas.microsoft.com/office/drawing/2014/main" id="{6E205073-9F5E-4271-977C-7CBA3293D9DE}"/>
              </a:ext>
            </a:extLst>
          </p:cNvPr>
          <p:cNvSpPr/>
          <p:nvPr/>
        </p:nvSpPr>
        <p:spPr>
          <a:xfrm>
            <a:off x="5437559" y="5077003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1" name="直線箭頭接點 241">
            <a:extLst>
              <a:ext uri="{FF2B5EF4-FFF2-40B4-BE49-F238E27FC236}">
                <a16:creationId xmlns:a16="http://schemas.microsoft.com/office/drawing/2014/main" id="{CC6D607A-4309-44B6-B186-FA3B5361A69B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>
          <a:xfrm flipV="1">
            <a:off x="5221028" y="5383003"/>
            <a:ext cx="216531" cy="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箭頭接點 243">
            <a:extLst>
              <a:ext uri="{FF2B5EF4-FFF2-40B4-BE49-F238E27FC236}">
                <a16:creationId xmlns:a16="http://schemas.microsoft.com/office/drawing/2014/main" id="{4328E1F1-DCAA-43A7-81EE-A8DEAC84D313}"/>
              </a:ext>
            </a:extLst>
          </p:cNvPr>
          <p:cNvCxnSpPr>
            <a:cxnSpLocks/>
            <a:stCxn id="95" idx="3"/>
            <a:endCxn id="109" idx="1"/>
          </p:cNvCxnSpPr>
          <p:nvPr/>
        </p:nvCxnSpPr>
        <p:spPr>
          <a:xfrm>
            <a:off x="3694171" y="4809150"/>
            <a:ext cx="266857" cy="573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或 245">
            <a:extLst>
              <a:ext uri="{FF2B5EF4-FFF2-40B4-BE49-F238E27FC236}">
                <a16:creationId xmlns:a16="http://schemas.microsoft.com/office/drawing/2014/main" id="{84012319-2F21-4ABB-BBCC-8B709B3DFF21}"/>
              </a:ext>
            </a:extLst>
          </p:cNvPr>
          <p:cNvSpPr/>
          <p:nvPr/>
        </p:nvSpPr>
        <p:spPr>
          <a:xfrm>
            <a:off x="6846782" y="5202747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14" name="直線箭頭接點 246">
            <a:extLst>
              <a:ext uri="{FF2B5EF4-FFF2-40B4-BE49-F238E27FC236}">
                <a16:creationId xmlns:a16="http://schemas.microsoft.com/office/drawing/2014/main" id="{5CF53E41-8393-4B79-8805-CCD112EF1BDD}"/>
              </a:ext>
            </a:extLst>
          </p:cNvPr>
          <p:cNvCxnSpPr>
            <a:cxnSpLocks/>
            <a:stCxn id="110" idx="3"/>
            <a:endCxn id="113" idx="2"/>
          </p:cNvCxnSpPr>
          <p:nvPr/>
        </p:nvCxnSpPr>
        <p:spPr>
          <a:xfrm flipV="1">
            <a:off x="6697559" y="5382747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箭頭接點 247">
            <a:extLst>
              <a:ext uri="{FF2B5EF4-FFF2-40B4-BE49-F238E27FC236}">
                <a16:creationId xmlns:a16="http://schemas.microsoft.com/office/drawing/2014/main" id="{7BC24467-5C53-4D7C-AE27-50A0F2EB8E69}"/>
              </a:ext>
            </a:extLst>
          </p:cNvPr>
          <p:cNvCxnSpPr>
            <a:cxnSpLocks/>
            <a:stCxn id="113" idx="6"/>
            <a:endCxn id="116" idx="3"/>
          </p:cNvCxnSpPr>
          <p:nvPr/>
        </p:nvCxnSpPr>
        <p:spPr>
          <a:xfrm flipV="1">
            <a:off x="7206782" y="4984163"/>
            <a:ext cx="221697" cy="3985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>
            <a:extLst>
              <a:ext uri="{FF2B5EF4-FFF2-40B4-BE49-F238E27FC236}">
                <a16:creationId xmlns:a16="http://schemas.microsoft.com/office/drawing/2014/main" id="{9D720862-9EC7-4993-8ACC-CE8A368DEFD7}"/>
              </a:ext>
            </a:extLst>
          </p:cNvPr>
          <p:cNvSpPr/>
          <p:nvPr/>
        </p:nvSpPr>
        <p:spPr>
          <a:xfrm>
            <a:off x="7375752" y="4676884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7" name="直線箭頭接點 256">
            <a:extLst>
              <a:ext uri="{FF2B5EF4-FFF2-40B4-BE49-F238E27FC236}">
                <a16:creationId xmlns:a16="http://schemas.microsoft.com/office/drawing/2014/main" id="{1ACC1E3F-2C21-477E-AB98-02113464F38F}"/>
              </a:ext>
            </a:extLst>
          </p:cNvPr>
          <p:cNvCxnSpPr>
            <a:cxnSpLocks/>
            <a:stCxn id="116" idx="6"/>
            <a:endCxn id="123" idx="1"/>
          </p:cNvCxnSpPr>
          <p:nvPr/>
        </p:nvCxnSpPr>
        <p:spPr>
          <a:xfrm>
            <a:off x="7735792" y="4856884"/>
            <a:ext cx="3863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立方體 117">
            <a:extLst>
              <a:ext uri="{FF2B5EF4-FFF2-40B4-BE49-F238E27FC236}">
                <a16:creationId xmlns:a16="http://schemas.microsoft.com/office/drawing/2014/main" id="{BC44E535-830D-4AB6-B001-745F85330FCA}"/>
              </a:ext>
            </a:extLst>
          </p:cNvPr>
          <p:cNvSpPr/>
          <p:nvPr/>
        </p:nvSpPr>
        <p:spPr>
          <a:xfrm>
            <a:off x="828759" y="523009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graphicFrame>
        <p:nvGraphicFramePr>
          <p:cNvPr id="120" name="表格 119">
            <a:extLst>
              <a:ext uri="{FF2B5EF4-FFF2-40B4-BE49-F238E27FC236}">
                <a16:creationId xmlns:a16="http://schemas.microsoft.com/office/drawing/2014/main" id="{CF3BA456-4372-4996-98CD-7DA0953AB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45782"/>
              </p:ext>
            </p:extLst>
          </p:nvPr>
        </p:nvGraphicFramePr>
        <p:xfrm>
          <a:off x="832337" y="420128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121" name="表格 120">
            <a:extLst>
              <a:ext uri="{FF2B5EF4-FFF2-40B4-BE49-F238E27FC236}">
                <a16:creationId xmlns:a16="http://schemas.microsoft.com/office/drawing/2014/main" id="{C58AAF73-9BBC-4489-BAD9-06D9BF091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107685"/>
              </p:ext>
            </p:extLst>
          </p:nvPr>
        </p:nvGraphicFramePr>
        <p:xfrm>
          <a:off x="834151" y="588571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0395EB43-7E43-4569-A4F4-FDCCCF11B540}"/>
              </a:ext>
            </a:extLst>
          </p:cNvPr>
          <p:cNvSpPr txBox="1"/>
          <p:nvPr/>
        </p:nvSpPr>
        <p:spPr>
          <a:xfrm>
            <a:off x="7379976" y="5578168"/>
            <a:ext cx="1652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3582CC5F-FE4D-4FB4-9D87-69DCDA5D120C}"/>
              </a:ext>
            </a:extLst>
          </p:cNvPr>
          <p:cNvSpPr/>
          <p:nvPr/>
        </p:nvSpPr>
        <p:spPr>
          <a:xfrm>
            <a:off x="8122130" y="410329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8D638C6E-04D5-45F3-A6F5-8314D068EA94}"/>
              </a:ext>
            </a:extLst>
          </p:cNvPr>
          <p:cNvGrpSpPr/>
          <p:nvPr/>
        </p:nvGrpSpPr>
        <p:grpSpPr>
          <a:xfrm>
            <a:off x="6960389" y="2341770"/>
            <a:ext cx="2183611" cy="896864"/>
            <a:chOff x="5912726" y="5945008"/>
            <a:chExt cx="2183611" cy="896864"/>
          </a:xfrm>
        </p:grpSpPr>
        <p:sp>
          <p:nvSpPr>
            <p:cNvPr id="125" name="或 267">
              <a:extLst>
                <a:ext uri="{FF2B5EF4-FFF2-40B4-BE49-F238E27FC236}">
                  <a16:creationId xmlns:a16="http://schemas.microsoft.com/office/drawing/2014/main" id="{EDC90711-98C4-4183-8961-27AD2E66C4A0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6A6B617D-394E-4DE9-813A-6F736B218D1B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9CE9FC6E-9878-4749-B799-02D0303158A4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1A2272AD-23D7-4A1F-BC4D-1DA1997D6F9E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70FC6148-A423-497D-8377-D9FC84B89D05}"/>
                </a:ext>
              </a:extLst>
            </p:cNvPr>
            <p:cNvSpPr/>
            <p:nvPr/>
          </p:nvSpPr>
          <p:spPr>
            <a:xfrm>
              <a:off x="5912726" y="6587956"/>
              <a:ext cx="21836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GCN: Graph Convolutional Network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0" name="直線箭頭接點 32">
              <a:extLst>
                <a:ext uri="{FF2B5EF4-FFF2-40B4-BE49-F238E27FC236}">
                  <a16:creationId xmlns:a16="http://schemas.microsoft.com/office/drawing/2014/main" id="{95B82221-D7D7-42C0-AD88-091EBA74DD5D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94B4DD57-A1BF-4BE0-87FE-E8D9971FB3FF}"/>
                </a:ext>
              </a:extLst>
            </p:cNvPr>
            <p:cNvSpPr txBox="1"/>
            <p:nvPr/>
          </p:nvSpPr>
          <p:spPr>
            <a:xfrm>
              <a:off x="6266700" y="6387535"/>
              <a:ext cx="1773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Global Average Pooling (GAP)</a:t>
              </a:r>
              <a:endParaRPr kumimoji="1" lang="zh-TW" altLang="en-US" sz="1000" dirty="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CBDED70-55BB-4372-BB08-A5D4FCDB87AF}"/>
                  </a:ext>
                </a:extLst>
              </p:cNvPr>
              <p:cNvSpPr txBox="1"/>
              <p:nvPr/>
            </p:nvSpPr>
            <p:spPr>
              <a:xfrm>
                <a:off x="1088081" y="393138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0CBDED70-55BB-4372-BB08-A5D4FCDB8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081" y="3931386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C4AE8635-2CA7-49FD-A25D-66A46F9E58F1}"/>
                  </a:ext>
                </a:extLst>
              </p:cNvPr>
              <p:cNvSpPr txBox="1"/>
              <p:nvPr/>
            </p:nvSpPr>
            <p:spPr>
              <a:xfrm>
                <a:off x="1074570" y="561528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C4AE8635-2CA7-49FD-A25D-66A46F9E5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570" y="561528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圓角矩形 4">
            <a:extLst>
              <a:ext uri="{FF2B5EF4-FFF2-40B4-BE49-F238E27FC236}">
                <a16:creationId xmlns:a16="http://schemas.microsoft.com/office/drawing/2014/main" id="{642F1023-C9A6-4049-94C3-9F4DAA3A8CE3}"/>
              </a:ext>
            </a:extLst>
          </p:cNvPr>
          <p:cNvSpPr/>
          <p:nvPr/>
        </p:nvSpPr>
        <p:spPr>
          <a:xfrm>
            <a:off x="458628" y="3452747"/>
            <a:ext cx="8685372" cy="341073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</a:endParaRPr>
          </a:p>
        </p:txBody>
      </p:sp>
      <p:sp>
        <p:nvSpPr>
          <p:cNvPr id="134" name="矩形: 圓角 11">
            <a:extLst>
              <a:ext uri="{FF2B5EF4-FFF2-40B4-BE49-F238E27FC236}">
                <a16:creationId xmlns:a16="http://schemas.microsoft.com/office/drawing/2014/main" id="{9300569A-4006-4E06-ABA1-347EDC2031BF}"/>
              </a:ext>
            </a:extLst>
          </p:cNvPr>
          <p:cNvSpPr/>
          <p:nvPr/>
        </p:nvSpPr>
        <p:spPr>
          <a:xfrm>
            <a:off x="3961028" y="3932621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5" name="矩形: 圓角 11">
            <a:extLst>
              <a:ext uri="{FF2B5EF4-FFF2-40B4-BE49-F238E27FC236}">
                <a16:creationId xmlns:a16="http://schemas.microsoft.com/office/drawing/2014/main" id="{14595D46-5C11-43AD-9B5E-065DE8847F36}"/>
              </a:ext>
            </a:extLst>
          </p:cNvPr>
          <p:cNvSpPr/>
          <p:nvPr/>
        </p:nvSpPr>
        <p:spPr>
          <a:xfrm>
            <a:off x="5440382" y="3932621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6" name="矩形: 圓角 11">
            <a:extLst>
              <a:ext uri="{FF2B5EF4-FFF2-40B4-BE49-F238E27FC236}">
                <a16:creationId xmlns:a16="http://schemas.microsoft.com/office/drawing/2014/main" id="{486261FA-B292-49CA-9A14-BB3558228448}"/>
              </a:ext>
            </a:extLst>
          </p:cNvPr>
          <p:cNvSpPr/>
          <p:nvPr/>
        </p:nvSpPr>
        <p:spPr>
          <a:xfrm>
            <a:off x="2436940" y="4501820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7" name="矩形: 圓角 11">
            <a:extLst>
              <a:ext uri="{FF2B5EF4-FFF2-40B4-BE49-F238E27FC236}">
                <a16:creationId xmlns:a16="http://schemas.microsoft.com/office/drawing/2014/main" id="{4D1593F7-DC88-4C96-BC9A-5FE7B58F49FE}"/>
              </a:ext>
            </a:extLst>
          </p:cNvPr>
          <p:cNvSpPr/>
          <p:nvPr/>
        </p:nvSpPr>
        <p:spPr>
          <a:xfrm>
            <a:off x="3963797" y="5075805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Sampling Scheme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8" name="矩形: 圓角 11">
            <a:extLst>
              <a:ext uri="{FF2B5EF4-FFF2-40B4-BE49-F238E27FC236}">
                <a16:creationId xmlns:a16="http://schemas.microsoft.com/office/drawing/2014/main" id="{F72DE6E7-0FC7-4309-B9A1-5CE9267E31E2}"/>
              </a:ext>
            </a:extLst>
          </p:cNvPr>
          <p:cNvSpPr/>
          <p:nvPr/>
        </p:nvSpPr>
        <p:spPr>
          <a:xfrm>
            <a:off x="5440328" y="5075673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9" name="或 72">
            <a:extLst>
              <a:ext uri="{FF2B5EF4-FFF2-40B4-BE49-F238E27FC236}">
                <a16:creationId xmlns:a16="http://schemas.microsoft.com/office/drawing/2014/main" id="{7C60EDFB-AE89-4CAD-B2C5-1AB1985CC9DB}"/>
              </a:ext>
            </a:extLst>
          </p:cNvPr>
          <p:cNvSpPr/>
          <p:nvPr/>
        </p:nvSpPr>
        <p:spPr>
          <a:xfrm>
            <a:off x="6848644" y="4052591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40" name="直線箭頭接點 75">
            <a:extLst>
              <a:ext uri="{FF2B5EF4-FFF2-40B4-BE49-F238E27FC236}">
                <a16:creationId xmlns:a16="http://schemas.microsoft.com/office/drawing/2014/main" id="{3922F81D-3907-4C54-97FF-E19E42C1AE10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6699475" y="4232591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88">
            <a:extLst>
              <a:ext uri="{FF2B5EF4-FFF2-40B4-BE49-F238E27FC236}">
                <a16:creationId xmlns:a16="http://schemas.microsoft.com/office/drawing/2014/main" id="{2740A909-BBCD-4EE8-B756-2D749B97AB97}"/>
              </a:ext>
            </a:extLst>
          </p:cNvPr>
          <p:cNvCxnSpPr>
            <a:cxnSpLocks/>
            <a:stCxn id="139" idx="6"/>
            <a:endCxn id="145" idx="1"/>
          </p:cNvCxnSpPr>
          <p:nvPr/>
        </p:nvCxnSpPr>
        <p:spPr>
          <a:xfrm>
            <a:off x="7208644" y="4232591"/>
            <a:ext cx="221697" cy="4940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或 245">
            <a:extLst>
              <a:ext uri="{FF2B5EF4-FFF2-40B4-BE49-F238E27FC236}">
                <a16:creationId xmlns:a16="http://schemas.microsoft.com/office/drawing/2014/main" id="{F90769D5-13F9-4BE3-A14B-CA97A3D84755}"/>
              </a:ext>
            </a:extLst>
          </p:cNvPr>
          <p:cNvSpPr/>
          <p:nvPr/>
        </p:nvSpPr>
        <p:spPr>
          <a:xfrm>
            <a:off x="6848644" y="5199784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43" name="直線箭頭接點 246">
            <a:extLst>
              <a:ext uri="{FF2B5EF4-FFF2-40B4-BE49-F238E27FC236}">
                <a16:creationId xmlns:a16="http://schemas.microsoft.com/office/drawing/2014/main" id="{7F26D860-4FB3-4E7F-A302-1047211811F8}"/>
              </a:ext>
            </a:extLst>
          </p:cNvPr>
          <p:cNvCxnSpPr>
            <a:cxnSpLocks/>
            <a:endCxn id="142" idx="2"/>
          </p:cNvCxnSpPr>
          <p:nvPr/>
        </p:nvCxnSpPr>
        <p:spPr>
          <a:xfrm flipV="1">
            <a:off x="6699421" y="5379784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箭頭接點 247">
            <a:extLst>
              <a:ext uri="{FF2B5EF4-FFF2-40B4-BE49-F238E27FC236}">
                <a16:creationId xmlns:a16="http://schemas.microsoft.com/office/drawing/2014/main" id="{89A36F9C-C866-40F1-A5F8-DEFFCB6EC4FF}"/>
              </a:ext>
            </a:extLst>
          </p:cNvPr>
          <p:cNvCxnSpPr>
            <a:cxnSpLocks/>
            <a:stCxn id="142" idx="6"/>
            <a:endCxn id="145" idx="3"/>
          </p:cNvCxnSpPr>
          <p:nvPr/>
        </p:nvCxnSpPr>
        <p:spPr>
          <a:xfrm flipV="1">
            <a:off x="7208644" y="4981200"/>
            <a:ext cx="221697" cy="3985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橢圓 144">
            <a:extLst>
              <a:ext uri="{FF2B5EF4-FFF2-40B4-BE49-F238E27FC236}">
                <a16:creationId xmlns:a16="http://schemas.microsoft.com/office/drawing/2014/main" id="{29D7DAB9-C7D7-41DE-A124-8CCC2E1CEEEB}"/>
              </a:ext>
            </a:extLst>
          </p:cNvPr>
          <p:cNvSpPr/>
          <p:nvPr/>
        </p:nvSpPr>
        <p:spPr>
          <a:xfrm>
            <a:off x="7377614" y="4673921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肘形接點 71">
            <a:extLst>
              <a:ext uri="{FF2B5EF4-FFF2-40B4-BE49-F238E27FC236}">
                <a16:creationId xmlns:a16="http://schemas.microsoft.com/office/drawing/2014/main" id="{DCE66CA0-3B39-4586-A76C-FCDB076B9A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79005" y="1207776"/>
            <a:ext cx="509619" cy="5185936"/>
          </a:xfrm>
          <a:prstGeom prst="bentConnector3">
            <a:avLst>
              <a:gd name="adj1" fmla="val -1495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肘形接點 185">
            <a:extLst>
              <a:ext uri="{FF2B5EF4-FFF2-40B4-BE49-F238E27FC236}">
                <a16:creationId xmlns:a16="http://schemas.microsoft.com/office/drawing/2014/main" id="{50374C66-51EF-4201-A1BD-1BC06CE735E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55566" y="3142878"/>
            <a:ext cx="351348" cy="5191086"/>
          </a:xfrm>
          <a:prstGeom prst="bentConnector3">
            <a:avLst>
              <a:gd name="adj1" fmla="val -552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36471E91-EF6E-4A33-A076-07335B49BD36}"/>
              </a:ext>
            </a:extLst>
          </p:cNvPr>
          <p:cNvSpPr/>
          <p:nvPr/>
        </p:nvSpPr>
        <p:spPr>
          <a:xfrm>
            <a:off x="1707909" y="5744686"/>
            <a:ext cx="311743" cy="380519"/>
          </a:xfrm>
          <a:prstGeom prst="rect">
            <a:avLst/>
          </a:prstGeom>
          <a:solidFill>
            <a:srgbClr val="E7D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5DE8D1-9AFE-274D-9ABE-41FF4390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588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4" grpId="1" animBg="1"/>
      <p:bldP spid="135" grpId="0" animBg="1"/>
      <p:bldP spid="136" grpId="0" animBg="1"/>
      <p:bldP spid="136" grpId="1" animBg="1"/>
      <p:bldP spid="137" grpId="0" animBg="1"/>
      <p:bldP spid="137" grpId="1" animBg="1"/>
      <p:bldP spid="138" grpId="0" animBg="1"/>
      <p:bldP spid="139" grpId="0" animBg="1"/>
      <p:bldP spid="142" grpId="0" animBg="1"/>
      <p:bldP spid="14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600" dirty="0"/>
              <a:t>CMGCN – Approach (1 / 5) 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</p:spPr>
            <p:txBody>
              <a:bodyPr/>
              <a:lstStyle/>
              <a:p>
                <a:pPr algn="just">
                  <a:spcBef>
                    <a:spcPts val="1200"/>
                  </a:spcBef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Build an cross-modality affinity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describe the pixel-wise relations between the face and the context.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Vertex: each pixel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Edge: the similarity between each pair of </a:t>
                </a:r>
                <a:r>
                  <a:rPr lang="en-US" altLang="zh-TW" sz="2000" dirty="0">
                    <a:latin typeface="+mj-lt"/>
                  </a:rPr>
                  <a:t>vertices</a:t>
                </a:r>
              </a:p>
              <a:p>
                <a:pPr lvl="1" algn="just">
                  <a:spcBef>
                    <a:spcPts val="1200"/>
                  </a:spcBef>
                </a:pPr>
                <a:endParaRPr lang="en-US" altLang="zh-TW"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  <a:blipFill>
                <a:blip r:embed="rId3"/>
                <a:stretch>
                  <a:fillRect l="-994" t="-868" r="-1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CFF312B-DF09-4D3C-B98A-1F74C549B201}"/>
              </a:ext>
            </a:extLst>
          </p:cNvPr>
          <p:cNvSpPr/>
          <p:nvPr/>
        </p:nvSpPr>
        <p:spPr>
          <a:xfrm>
            <a:off x="1277915" y="5134413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1DFB3D-C6F4-49D1-A03A-141FDD09B0F7}"/>
              </a:ext>
            </a:extLst>
          </p:cNvPr>
          <p:cNvSpPr txBox="1"/>
          <p:nvPr/>
        </p:nvSpPr>
        <p:spPr>
          <a:xfrm>
            <a:off x="30149" y="6428354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7884C871-61C1-4155-8DB6-A022B0670937}"/>
              </a:ext>
            </a:extLst>
          </p:cNvPr>
          <p:cNvSpPr>
            <a:spLocks noChangeAspect="1"/>
          </p:cNvSpPr>
          <p:nvPr/>
        </p:nvSpPr>
        <p:spPr>
          <a:xfrm>
            <a:off x="612978" y="3376042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/>
              <p:nvPr/>
            </p:nvSpPr>
            <p:spPr>
              <a:xfrm>
                <a:off x="763486" y="348503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86" y="3485033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/>
              <p:nvPr/>
            </p:nvSpPr>
            <p:spPr>
              <a:xfrm>
                <a:off x="359609" y="423532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09" y="4235324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/>
              <p:nvPr/>
            </p:nvSpPr>
            <p:spPr>
              <a:xfrm>
                <a:off x="872300" y="377292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00" y="3772923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/>
              <p:nvPr/>
            </p:nvSpPr>
            <p:spPr>
              <a:xfrm>
                <a:off x="749975" y="519941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75" y="5199414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/>
              <p:nvPr/>
            </p:nvSpPr>
            <p:spPr>
              <a:xfrm>
                <a:off x="346098" y="5949705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98" y="5949705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/>
              <p:nvPr/>
            </p:nvSpPr>
            <p:spPr>
              <a:xfrm>
                <a:off x="858789" y="548730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89" y="5487304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8D3784-A6FE-4BE1-9E78-3C2F2AE3DA66}"/>
              </a:ext>
            </a:extLst>
          </p:cNvPr>
          <p:cNvSpPr txBox="1"/>
          <p:nvPr/>
        </p:nvSpPr>
        <p:spPr>
          <a:xfrm>
            <a:off x="30148" y="4728119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sp>
        <p:nvSpPr>
          <p:cNvPr id="17" name="立方體 16">
            <a:extLst>
              <a:ext uri="{FF2B5EF4-FFF2-40B4-BE49-F238E27FC236}">
                <a16:creationId xmlns:a16="http://schemas.microsoft.com/office/drawing/2014/main" id="{AEC47A84-3DAA-40B3-A0D4-4F4DE0C17A1E}"/>
              </a:ext>
            </a:extLst>
          </p:cNvPr>
          <p:cNvSpPr/>
          <p:nvPr/>
        </p:nvSpPr>
        <p:spPr>
          <a:xfrm>
            <a:off x="612978" y="5060202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/>
              <p:nvPr/>
            </p:nvSpPr>
            <p:spPr>
              <a:xfrm>
                <a:off x="875422" y="545906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22" y="5459068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B4A78990-E794-4F03-A42D-F27629154E74}"/>
              </a:ext>
            </a:extLst>
          </p:cNvPr>
          <p:cNvGrpSpPr/>
          <p:nvPr/>
        </p:nvGrpSpPr>
        <p:grpSpPr>
          <a:xfrm>
            <a:off x="7608665" y="2877887"/>
            <a:ext cx="1326069" cy="1167114"/>
            <a:chOff x="7596336" y="2539846"/>
            <a:chExt cx="1326069" cy="1167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/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height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width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embedding size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200" dirty="0">
                      <a:latin typeface="+mj-lt"/>
                    </a:rPr>
                    <a:t>   : reshape</a:t>
                  </a: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  <a:blipFill>
                  <a:blip r:embed="rId10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32">
              <a:extLst>
                <a:ext uri="{FF2B5EF4-FFF2-40B4-BE49-F238E27FC236}">
                  <a16:creationId xmlns:a16="http://schemas.microsoft.com/office/drawing/2014/main" id="{BD4DB114-ACE3-481B-B3F1-41AA6058BD10}"/>
                </a:ext>
              </a:extLst>
            </p:cNvPr>
            <p:cNvCxnSpPr>
              <a:cxnSpLocks/>
            </p:cNvCxnSpPr>
            <p:nvPr/>
          </p:nvCxnSpPr>
          <p:spPr>
            <a:xfrm>
              <a:off x="7596336" y="3576853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291C302D-EB94-4109-BBC9-5FE0D6FBDAA6}"/>
              </a:ext>
            </a:extLst>
          </p:cNvPr>
          <p:cNvCxnSpPr>
            <a:cxnSpLocks/>
          </p:cNvCxnSpPr>
          <p:nvPr/>
        </p:nvCxnSpPr>
        <p:spPr>
          <a:xfrm>
            <a:off x="1399266" y="6047619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32">
            <a:extLst>
              <a:ext uri="{FF2B5EF4-FFF2-40B4-BE49-F238E27FC236}">
                <a16:creationId xmlns:a16="http://schemas.microsoft.com/office/drawing/2014/main" id="{9DCDECDD-7F31-4DFB-AF9F-67D3FCDEB8EB}"/>
              </a:ext>
            </a:extLst>
          </p:cNvPr>
          <p:cNvCxnSpPr>
            <a:cxnSpLocks/>
          </p:cNvCxnSpPr>
          <p:nvPr/>
        </p:nvCxnSpPr>
        <p:spPr>
          <a:xfrm>
            <a:off x="1399266" y="4391435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/>
              <p:nvPr/>
            </p:nvSpPr>
            <p:spPr>
              <a:xfrm>
                <a:off x="2493647" y="3495924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647" y="3495924"/>
                <a:ext cx="43120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/>
              <p:nvPr/>
            </p:nvSpPr>
            <p:spPr>
              <a:xfrm>
                <a:off x="2051720" y="4101327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4101327"/>
                <a:ext cx="32605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738E6226-E85A-4EA4-B50D-2E89490CB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90123"/>
              </p:ext>
            </p:extLst>
          </p:nvPr>
        </p:nvGraphicFramePr>
        <p:xfrm>
          <a:off x="2323116" y="3738767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/>
              <p:nvPr/>
            </p:nvSpPr>
            <p:spPr>
              <a:xfrm>
                <a:off x="2493266" y="5183444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66" y="5183444"/>
                <a:ext cx="43120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/>
              <p:nvPr/>
            </p:nvSpPr>
            <p:spPr>
              <a:xfrm>
                <a:off x="2051720" y="5785487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785487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1C7B34E-DD6F-49D5-BA1D-96AC8B02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687396"/>
              </p:ext>
            </p:extLst>
          </p:nvPr>
        </p:nvGraphicFramePr>
        <p:xfrm>
          <a:off x="2323116" y="5422927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0371387"/>
                  </p:ext>
                </p:extLst>
              </p:nvPr>
            </p:nvGraphicFramePr>
            <p:xfrm>
              <a:off x="4999666" y="4309840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0371387"/>
                  </p:ext>
                </p:extLst>
              </p:nvPr>
            </p:nvGraphicFramePr>
            <p:xfrm>
              <a:off x="4999666" y="4309840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538" t="-1538" r="-3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01538" t="-1538" r="-2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201538" t="-203077" r="-104615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/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3896"/>
                  <a:gd name="adj2" fmla="val 34557"/>
                  <a:gd name="adj3" fmla="val 16667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3896"/>
                  <a:gd name="adj2" fmla="val 34557"/>
                  <a:gd name="adj3" fmla="val 16667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: 圓角 11">
            <a:extLst>
              <a:ext uri="{FF2B5EF4-FFF2-40B4-BE49-F238E27FC236}">
                <a16:creationId xmlns:a16="http://schemas.microsoft.com/office/drawing/2014/main" id="{FAC450A0-0194-422E-BEF3-CE0F0D988F83}"/>
              </a:ext>
            </a:extLst>
          </p:cNvPr>
          <p:cNvSpPr/>
          <p:nvPr/>
        </p:nvSpPr>
        <p:spPr>
          <a:xfrm>
            <a:off x="3272941" y="4891647"/>
            <a:ext cx="1331052" cy="420388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Cosine-similarity</a:t>
            </a:r>
          </a:p>
        </p:txBody>
      </p:sp>
      <p:cxnSp>
        <p:nvCxnSpPr>
          <p:cNvPr id="52" name="肘形接點 185">
            <a:extLst>
              <a:ext uri="{FF2B5EF4-FFF2-40B4-BE49-F238E27FC236}">
                <a16:creationId xmlns:a16="http://schemas.microsoft.com/office/drawing/2014/main" id="{899CDD9F-5E52-43B4-AB60-1D0AE076873D}"/>
              </a:ext>
            </a:extLst>
          </p:cNvPr>
          <p:cNvCxnSpPr>
            <a:cxnSpLocks/>
            <a:stCxn id="41" idx="3"/>
            <a:endCxn id="50" idx="0"/>
          </p:cNvCxnSpPr>
          <p:nvPr/>
        </p:nvCxnSpPr>
        <p:spPr>
          <a:xfrm>
            <a:off x="3156236" y="4241404"/>
            <a:ext cx="782231" cy="65024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185">
            <a:extLst>
              <a:ext uri="{FF2B5EF4-FFF2-40B4-BE49-F238E27FC236}">
                <a16:creationId xmlns:a16="http://schemas.microsoft.com/office/drawing/2014/main" id="{D41619A9-64B4-4AD0-91AF-B50CDD85F50E}"/>
              </a:ext>
            </a:extLst>
          </p:cNvPr>
          <p:cNvCxnSpPr>
            <a:cxnSpLocks/>
            <a:stCxn id="44" idx="3"/>
            <a:endCxn id="50" idx="2"/>
          </p:cNvCxnSpPr>
          <p:nvPr/>
        </p:nvCxnSpPr>
        <p:spPr>
          <a:xfrm flipV="1">
            <a:off x="3156236" y="5312035"/>
            <a:ext cx="782231" cy="6135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32">
            <a:extLst>
              <a:ext uri="{FF2B5EF4-FFF2-40B4-BE49-F238E27FC236}">
                <a16:creationId xmlns:a16="http://schemas.microsoft.com/office/drawing/2014/main" id="{61A9DB0F-694D-44A1-95AA-F1C17292CEFC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03993" y="5101841"/>
            <a:ext cx="246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/>
              <p:nvPr/>
            </p:nvSpPr>
            <p:spPr>
              <a:xfrm>
                <a:off x="5575681" y="4030118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681" y="4030118"/>
                <a:ext cx="426399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/>
              <p:nvPr/>
            </p:nvSpPr>
            <p:spPr>
              <a:xfrm rot="16200000">
                <a:off x="4681660" y="4970244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81660" y="4970244"/>
                <a:ext cx="42639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/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face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context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Face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Context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Inner product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  <a:blipFill>
                <a:blip r:embed="rId18"/>
                <a:stretch>
                  <a:fillRect b="-22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/>
              <p:nvPr/>
            </p:nvSpPr>
            <p:spPr>
              <a:xfrm>
                <a:off x="5129879" y="5911339"/>
                <a:ext cx="133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Affinity Graph 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(Fully-connected)</a:t>
                </a:r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79" y="5911339"/>
                <a:ext cx="1330560" cy="461665"/>
              </a:xfrm>
              <a:prstGeom prst="rect">
                <a:avLst/>
              </a:prstGeom>
              <a:blipFill>
                <a:blip r:embed="rId19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圖片 65">
            <a:extLst>
              <a:ext uri="{FF2B5EF4-FFF2-40B4-BE49-F238E27FC236}">
                <a16:creationId xmlns:a16="http://schemas.microsoft.com/office/drawing/2014/main" id="{B8D07D50-E7BD-4ED5-ABB8-B8A9F51B5F0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F36F3FB4-B72E-471B-9F48-FF85B2266695}"/>
              </a:ext>
            </a:extLst>
          </p:cNvPr>
          <p:cNvSpPr/>
          <p:nvPr/>
        </p:nvSpPr>
        <p:spPr>
          <a:xfrm>
            <a:off x="6712576" y="359818"/>
            <a:ext cx="504056" cy="34605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9" name="Google Shape;163;p25">
            <a:extLst>
              <a:ext uri="{FF2B5EF4-FFF2-40B4-BE49-F238E27FC236}">
                <a16:creationId xmlns:a16="http://schemas.microsoft.com/office/drawing/2014/main" id="{D47F022B-6AA8-45B1-822F-A8CD9A34A3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4793" t="1878" r="83909" b="76362"/>
          <a:stretch/>
        </p:blipFill>
        <p:spPr>
          <a:xfrm>
            <a:off x="615343" y="5722246"/>
            <a:ext cx="705531" cy="7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C439BA0E-0026-43B6-B07A-DE708B4B4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8194" t="5985" r="88394" b="87081"/>
          <a:stretch/>
        </p:blipFill>
        <p:spPr>
          <a:xfrm>
            <a:off x="611483" y="4037876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53EF892-ED69-4799-854B-6F55FE430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489780"/>
              </p:ext>
            </p:extLst>
          </p:nvPr>
        </p:nvGraphicFramePr>
        <p:xfrm>
          <a:off x="616556" y="403139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E370F92-C309-4364-B847-11413D322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45527"/>
              </p:ext>
            </p:extLst>
          </p:nvPr>
        </p:nvGraphicFramePr>
        <p:xfrm>
          <a:off x="613606" y="5715817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7C615503-E1C0-4008-9308-A04BBECEC475}"/>
              </a:ext>
            </a:extLst>
          </p:cNvPr>
          <p:cNvSpPr/>
          <p:nvPr/>
        </p:nvSpPr>
        <p:spPr>
          <a:xfrm>
            <a:off x="712470" y="3382564"/>
            <a:ext cx="4476750" cy="1029416"/>
          </a:xfrm>
          <a:custGeom>
            <a:avLst/>
            <a:gdLst>
              <a:gd name="connsiteX0" fmla="*/ 0 w 4476750"/>
              <a:gd name="connsiteY0" fmla="*/ 724616 h 1029416"/>
              <a:gd name="connsiteX1" fmla="*/ 2175510 w 4476750"/>
              <a:gd name="connsiteY1" fmla="*/ 4526 h 1029416"/>
              <a:gd name="connsiteX2" fmla="*/ 4476750 w 4476750"/>
              <a:gd name="connsiteY2" fmla="*/ 1029416 h 102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0" h="1029416">
                <a:moveTo>
                  <a:pt x="0" y="724616"/>
                </a:moveTo>
                <a:cubicBezTo>
                  <a:pt x="714692" y="339171"/>
                  <a:pt x="1429385" y="-46274"/>
                  <a:pt x="2175510" y="4526"/>
                </a:cubicBezTo>
                <a:cubicBezTo>
                  <a:pt x="2921635" y="55326"/>
                  <a:pt x="3699192" y="542371"/>
                  <a:pt x="4476750" y="102941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89FA6800-E678-47CE-BED7-B029497616AB}"/>
              </a:ext>
            </a:extLst>
          </p:cNvPr>
          <p:cNvSpPr/>
          <p:nvPr/>
        </p:nvSpPr>
        <p:spPr>
          <a:xfrm>
            <a:off x="722671" y="4596581"/>
            <a:ext cx="4463845" cy="2157612"/>
          </a:xfrm>
          <a:custGeom>
            <a:avLst/>
            <a:gdLst>
              <a:gd name="connsiteX0" fmla="*/ 0 w 4463845"/>
              <a:gd name="connsiteY0" fmla="*/ 1224116 h 2157612"/>
              <a:gd name="connsiteX1" fmla="*/ 2148348 w 4463845"/>
              <a:gd name="connsiteY1" fmla="*/ 2113935 h 2157612"/>
              <a:gd name="connsiteX2" fmla="*/ 4463845 w 4463845"/>
              <a:gd name="connsiteY2" fmla="*/ 0 h 215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3845" h="2157612">
                <a:moveTo>
                  <a:pt x="0" y="1224116"/>
                </a:moveTo>
                <a:cubicBezTo>
                  <a:pt x="702187" y="1771035"/>
                  <a:pt x="1404374" y="2317954"/>
                  <a:pt x="2148348" y="2113935"/>
                </a:cubicBezTo>
                <a:cubicBezTo>
                  <a:pt x="2892322" y="1909916"/>
                  <a:pt x="3678083" y="954958"/>
                  <a:pt x="4463845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234EEF-C520-3942-93FE-4945B0B3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8038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(2 / 5) 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Sampling scheme aims to generate a mask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keep/drop relevant/irrelevant elements from the given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.</a:t>
                </a:r>
              </a:p>
              <a:p>
                <a:pPr marL="857250" lvl="2" indent="-457200">
                  <a:buFont typeface="+mj-lt"/>
                  <a:buAutoNum type="arabicPeriod"/>
                </a:pPr>
                <a:r>
                  <a:rPr lang="en-US" altLang="zh-TW" dirty="0">
                    <a:cs typeface="Times New Roman" panose="02020603050405020304" pitchFamily="18" charset="0"/>
                  </a:rPr>
                  <a:t>Introduce a kernel function to change the range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dirty="0">
                  <a:cs typeface="Times New Roman" panose="02020603050405020304" pitchFamily="18" charset="0"/>
                </a:endParaRPr>
              </a:p>
              <a:p>
                <a:pPr marL="857250" lvl="2" indent="-457200">
                  <a:buFont typeface="+mj-lt"/>
                  <a:buAutoNum type="arabicPeriod"/>
                </a:pPr>
                <a:endParaRPr lang="en-US" altLang="zh-TW" dirty="0">
                  <a:cs typeface="Times New Roman" panose="02020603050405020304" pitchFamily="18" charset="0"/>
                </a:endParaRPr>
              </a:p>
              <a:p>
                <a:pPr marL="857250" lvl="2" indent="-457200">
                  <a:buFont typeface="+mj-lt"/>
                  <a:buAutoNum type="arabicPeriod"/>
                </a:pPr>
                <a:r>
                  <a:rPr lang="en-US" altLang="zh-TW" dirty="0">
                    <a:cs typeface="Times New Roman" panose="02020603050405020304" pitchFamily="18" charset="0"/>
                  </a:rPr>
                  <a:t>Impose a sampling strategy to enhance the sparsity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endParaRPr lang="en-US" altLang="zh-TW" dirty="0">
                  <a:cs typeface="Times New Roman" panose="02020603050405020304" pitchFamily="18" charset="0"/>
                </a:endParaRPr>
              </a:p>
              <a:p>
                <a:pPr marL="400050" lvl="2" indent="0">
                  <a:lnSpc>
                    <a:spcPct val="150000"/>
                  </a:lnSpc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593" t="-868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F5829098-80E2-4075-B423-450A96BCE8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63A771B-F06F-4E2D-88CF-914A87E9C619}"/>
              </a:ext>
            </a:extLst>
          </p:cNvPr>
          <p:cNvSpPr/>
          <p:nvPr/>
        </p:nvSpPr>
        <p:spPr>
          <a:xfrm>
            <a:off x="7223666" y="159630"/>
            <a:ext cx="504056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/>
              <p:nvPr/>
            </p:nvSpPr>
            <p:spPr>
              <a:xfrm>
                <a:off x="3474905" y="3068960"/>
                <a:ext cx="2202654" cy="443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905" y="3068960"/>
                <a:ext cx="2202654" cy="443519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3">
                <a:extLst>
                  <a:ext uri="{FF2B5EF4-FFF2-40B4-BE49-F238E27FC236}">
                    <a16:creationId xmlns:a16="http://schemas.microsoft.com/office/drawing/2014/main" id="{73904263-6814-424C-ABE7-A6BE458DAC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150535"/>
                  </p:ext>
                </p:extLst>
              </p:nvPr>
            </p:nvGraphicFramePr>
            <p:xfrm>
              <a:off x="493715" y="450219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3">
                <a:extLst>
                  <a:ext uri="{FF2B5EF4-FFF2-40B4-BE49-F238E27FC236}">
                    <a16:creationId xmlns:a16="http://schemas.microsoft.com/office/drawing/2014/main" id="{73904263-6814-424C-ABE7-A6BE458DAC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150535"/>
                  </p:ext>
                </p:extLst>
              </p:nvPr>
            </p:nvGraphicFramePr>
            <p:xfrm>
              <a:off x="493715" y="450219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125" t="-3125" r="-296875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6452" t="-3125" r="-206452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200000" r="-100000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0207313"/>
                  </p:ext>
                </p:extLst>
              </p:nvPr>
            </p:nvGraphicFramePr>
            <p:xfrm>
              <a:off x="2915992" y="450219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0207313"/>
                  </p:ext>
                </p:extLst>
              </p:nvPr>
            </p:nvGraphicFramePr>
            <p:xfrm>
              <a:off x="2915992" y="450219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125" t="-3125" r="-296875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6452" t="-3125" r="-206452" b="-30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000" t="-200000" r="-100000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7026498A-78F4-4FA0-9CC8-66ECA68E762E}"/>
              </a:ext>
            </a:extLst>
          </p:cNvPr>
          <p:cNvSpPr/>
          <p:nvPr/>
        </p:nvSpPr>
        <p:spPr>
          <a:xfrm>
            <a:off x="493715" y="6086195"/>
            <a:ext cx="158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Cosine-similarity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5B29883-05DC-4FB3-AFCC-8832EBB2A4B1}"/>
              </a:ext>
            </a:extLst>
          </p:cNvPr>
          <p:cNvSpPr/>
          <p:nvPr/>
        </p:nvSpPr>
        <p:spPr>
          <a:xfrm>
            <a:off x="2913211" y="6086194"/>
            <a:ext cx="158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Probability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84050C0-B14D-4F9E-B9D2-D6F44C420E18}"/>
                  </a:ext>
                </a:extLst>
              </p:cNvPr>
              <p:cNvSpPr/>
              <p:nvPr/>
            </p:nvSpPr>
            <p:spPr>
              <a:xfrm>
                <a:off x="1095873" y="6309320"/>
                <a:ext cx="3422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D84050C0-B14D-4F9E-B9D2-D6F44C420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873" y="6309320"/>
                <a:ext cx="342209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9CE89FA-7E15-40C2-AD9A-BE613CB79338}"/>
                  </a:ext>
                </a:extLst>
              </p:cNvPr>
              <p:cNvSpPr/>
              <p:nvPr/>
            </p:nvSpPr>
            <p:spPr>
              <a:xfrm>
                <a:off x="3509266" y="6309320"/>
                <a:ext cx="342209" cy="315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acc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79CE89FA-7E15-40C2-AD9A-BE613CB79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66" y="6309320"/>
                <a:ext cx="342209" cy="315086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320D3AE-2133-421E-8B29-FBA047939AA8}"/>
              </a:ext>
            </a:extLst>
          </p:cNvPr>
          <p:cNvCxnSpPr>
            <a:cxnSpLocks/>
          </p:cNvCxnSpPr>
          <p:nvPr/>
        </p:nvCxnSpPr>
        <p:spPr>
          <a:xfrm>
            <a:off x="2149899" y="5294195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56D6037-2DAF-4E0D-AF59-1802D3F47336}"/>
              </a:ext>
            </a:extLst>
          </p:cNvPr>
          <p:cNvSpPr txBox="1"/>
          <p:nvPr/>
        </p:nvSpPr>
        <p:spPr>
          <a:xfrm>
            <a:off x="2094763" y="4816449"/>
            <a:ext cx="83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Kernel</a:t>
            </a:r>
          </a:p>
          <a:p>
            <a:pPr algn="ctr"/>
            <a:r>
              <a:rPr lang="en-US" altLang="zh-TW" sz="1200" dirty="0">
                <a:latin typeface="+mj-lt"/>
              </a:rPr>
              <a:t>function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6C22D0-3A7A-9740-ADC0-41AD5AEF91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4369421"/>
            <a:ext cx="2376349" cy="2488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/>
              <p:nvPr/>
            </p:nvSpPr>
            <p:spPr>
              <a:xfrm>
                <a:off x="6156176" y="2780928"/>
                <a:ext cx="2664296" cy="1544269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-</a:t>
                </a:r>
                <a:r>
                  <a:rPr lang="en-US" altLang="zh-TW" sz="1200" dirty="0" err="1">
                    <a:latin typeface="+mj-lt"/>
                  </a:rPr>
                  <a:t>th</a:t>
                </a:r>
                <a:r>
                  <a:rPr lang="en-US" altLang="zh-TW" sz="120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-</a:t>
                </a:r>
                <a:r>
                  <a:rPr lang="en-US" altLang="zh-TW" sz="1200" dirty="0" err="1">
                    <a:latin typeface="+mj-lt"/>
                  </a:rPr>
                  <a:t>th</a:t>
                </a:r>
                <a:r>
                  <a:rPr lang="en-US" altLang="zh-TW" sz="120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similarity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probability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square factor</a:t>
                </a: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780928"/>
                <a:ext cx="2664296" cy="15442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5507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7" grpId="0"/>
      <p:bldP spid="38" grpId="0"/>
      <p:bldP spid="32" grpId="0"/>
      <p:bldP spid="39" grpId="0"/>
      <p:bldP spid="43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(3 / 5) 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Sampling scheme aims to generate a mask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keep/drop relevant/irrelevant elements from the given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.</a:t>
                </a:r>
              </a:p>
              <a:p>
                <a:pPr marL="857250" lvl="2" indent="-457200">
                  <a:buFont typeface="+mj-lt"/>
                  <a:buAutoNum type="arabicPeriod"/>
                </a:pPr>
                <a:r>
                  <a:rPr lang="en-US" altLang="zh-TW" dirty="0">
                    <a:cs typeface="Times New Roman" panose="02020603050405020304" pitchFamily="18" charset="0"/>
                  </a:rPr>
                  <a:t>Introduce a kernel function to change the range of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dirty="0">
                  <a:cs typeface="Times New Roman" panose="02020603050405020304" pitchFamily="18" charset="0"/>
                </a:endParaRPr>
              </a:p>
              <a:p>
                <a:pPr marL="857250" lvl="2" indent="-457200">
                  <a:buFont typeface="+mj-lt"/>
                  <a:buAutoNum type="arabicPeriod"/>
                </a:pPr>
                <a:r>
                  <a:rPr lang="en-US" altLang="zh-TW" dirty="0">
                    <a:cs typeface="Times New Roman" panose="02020603050405020304" pitchFamily="18" charset="0"/>
                  </a:rPr>
                  <a:t>Generate a mask to enhance the sparsity of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dirty="0">
                  <a:cs typeface="Times New Roman" panose="02020603050405020304" pitchFamily="18" charset="0"/>
                </a:endParaRPr>
              </a:p>
              <a:p>
                <a:pPr marL="1314450" lvl="3" indent="-457200">
                  <a:buFont typeface="Wingdings" panose="05000000000000000000" pitchFamily="2" charset="2"/>
                  <a:buChar char="Ø"/>
                </a:pPr>
                <a:r>
                  <a:rPr lang="en-US" altLang="zh-TW" i="1" dirty="0">
                    <a:cs typeface="Times New Roman" panose="02020603050405020304" pitchFamily="18" charset="0"/>
                  </a:rPr>
                  <a:t>Bernoulli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 sampling</a:t>
                </a:r>
              </a:p>
              <a:p>
                <a:pPr marL="1314450" lvl="3" indent="-4572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TW" dirty="0">
                    <a:cs typeface="Times New Roman" panose="02020603050405020304" pitchFamily="18" charset="0"/>
                  </a:rPr>
                  <a:t>-ball</a:t>
                </a:r>
              </a:p>
              <a:p>
                <a:pPr marL="1314450" lvl="3" indent="-457200">
                  <a:buFont typeface="Wingdings" panose="05000000000000000000" pitchFamily="2" charset="2"/>
                  <a:buChar char="Ø"/>
                </a:pPr>
                <a:r>
                  <a:rPr lang="en-US" altLang="zh-TW" i="1" dirty="0"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>
                    <a:cs typeface="Times New Roman" panose="02020603050405020304" pitchFamily="18" charset="0"/>
                  </a:rPr>
                  <a:t>-nearest neighbors</a:t>
                </a:r>
              </a:p>
              <a:p>
                <a:pPr marL="400050" lvl="2" indent="0">
                  <a:lnSpc>
                    <a:spcPct val="150000"/>
                  </a:lnSpc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593" t="-868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14C1CCC-B664-441E-B338-A65048DCD7D7}"/>
                  </a:ext>
                </a:extLst>
              </p:cNvPr>
              <p:cNvSpPr txBox="1"/>
              <p:nvPr/>
            </p:nvSpPr>
            <p:spPr>
              <a:xfrm>
                <a:off x="5364088" y="4262632"/>
                <a:ext cx="3614469" cy="638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1− </m:t>
                        </m:r>
                        <m:acc>
                          <m:accPr>
                            <m:chr m:val="̂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dirty="0"/>
                  <a:t>;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14C1CCC-B664-441E-B338-A65048DC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262632"/>
                <a:ext cx="3614469" cy="638123"/>
              </a:xfrm>
              <a:prstGeom prst="rect">
                <a:avLst/>
              </a:prstGeom>
              <a:blipFill>
                <a:blip r:embed="rId4"/>
                <a:stretch>
                  <a:fillRect l="-2098" t="-1961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F5829098-80E2-4075-B423-450A96BCE8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63A771B-F06F-4E2D-88CF-914A87E9C619}"/>
              </a:ext>
            </a:extLst>
          </p:cNvPr>
          <p:cNvSpPr/>
          <p:nvPr/>
        </p:nvSpPr>
        <p:spPr>
          <a:xfrm>
            <a:off x="7223666" y="159630"/>
            <a:ext cx="504056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表格 33">
                <a:extLst>
                  <a:ext uri="{FF2B5EF4-FFF2-40B4-BE49-F238E27FC236}">
                    <a16:creationId xmlns:a16="http://schemas.microsoft.com/office/drawing/2014/main" id="{73904263-6814-424C-ABE7-A6BE458DAC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217077"/>
                  </p:ext>
                </p:extLst>
              </p:nvPr>
            </p:nvGraphicFramePr>
            <p:xfrm>
              <a:off x="506227" y="4581128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表格 33">
                <a:extLst>
                  <a:ext uri="{FF2B5EF4-FFF2-40B4-BE49-F238E27FC236}">
                    <a16:creationId xmlns:a16="http://schemas.microsoft.com/office/drawing/2014/main" id="{73904263-6814-424C-ABE7-A6BE458DAC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8217077"/>
                  </p:ext>
                </p:extLst>
              </p:nvPr>
            </p:nvGraphicFramePr>
            <p:xfrm>
              <a:off x="506227" y="4581128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296875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3226" r="-2064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96875" t="-196875" r="-100000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026498A-78F4-4FA0-9CC8-66ECA68E762E}"/>
                  </a:ext>
                </a:extLst>
              </p:cNvPr>
              <p:cNvSpPr/>
              <p:nvPr/>
            </p:nvSpPr>
            <p:spPr>
              <a:xfrm>
                <a:off x="632947" y="6165128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Affinity Graph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026498A-78F4-4FA0-9CC8-66ECA68E7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47" y="6165128"/>
                <a:ext cx="1330560" cy="276999"/>
              </a:xfrm>
              <a:prstGeom prst="rect">
                <a:avLst/>
              </a:prstGeom>
              <a:blipFill>
                <a:blip r:embed="rId7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30588374-ABB9-423F-92A8-45CC3FA1B7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127340"/>
                  </p:ext>
                </p:extLst>
              </p:nvPr>
            </p:nvGraphicFramePr>
            <p:xfrm>
              <a:off x="2522451" y="4581128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30588374-ABB9-423F-92A8-45CC3FA1B7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5127340"/>
                  </p:ext>
                </p:extLst>
              </p:nvPr>
            </p:nvGraphicFramePr>
            <p:xfrm>
              <a:off x="2522451" y="4581128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125" r="-296875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6452" r="-206452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000" t="-196875" r="-100000" b="-10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2DAFCA6-0183-4BE9-970C-A458FDCA4D12}"/>
                  </a:ext>
                </a:extLst>
              </p:cNvPr>
              <p:cNvSpPr/>
              <p:nvPr/>
            </p:nvSpPr>
            <p:spPr>
              <a:xfrm>
                <a:off x="2649171" y="6165128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2DAFCA6-0183-4BE9-970C-A458FDCA4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171" y="6165128"/>
                <a:ext cx="1330560" cy="276999"/>
              </a:xfrm>
              <a:prstGeom prst="rect">
                <a:avLst/>
              </a:prstGeom>
              <a:blipFill>
                <a:blip r:embed="rId9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BE0CD59-A851-461F-95D4-D64224801F90}"/>
                  </a:ext>
                </a:extLst>
              </p:cNvPr>
              <p:cNvSpPr txBox="1"/>
              <p:nvPr/>
            </p:nvSpPr>
            <p:spPr>
              <a:xfrm>
                <a:off x="5364088" y="5132315"/>
                <a:ext cx="2536858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BE0CD59-A851-461F-95D4-D64224801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132315"/>
                <a:ext cx="2536858" cy="617861"/>
              </a:xfrm>
              <a:prstGeom prst="rect">
                <a:avLst/>
              </a:prstGeom>
              <a:blipFill>
                <a:blip r:embed="rId10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ACF0717-ACC9-4AD0-915D-5B32DB99EAAD}"/>
                  </a:ext>
                </a:extLst>
              </p:cNvPr>
              <p:cNvSpPr txBox="1"/>
              <p:nvPr/>
            </p:nvSpPr>
            <p:spPr>
              <a:xfrm>
                <a:off x="5364088" y="5940428"/>
                <a:ext cx="2863743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0,           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ACF0717-ACC9-4AD0-915D-5B32DB99E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5940428"/>
                <a:ext cx="2863743" cy="719428"/>
              </a:xfrm>
              <a:prstGeom prst="rect">
                <a:avLst/>
              </a:prstGeom>
              <a:blipFill>
                <a:blip r:embed="rId11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橢圓 5">
            <a:extLst>
              <a:ext uri="{FF2B5EF4-FFF2-40B4-BE49-F238E27FC236}">
                <a16:creationId xmlns:a16="http://schemas.microsoft.com/office/drawing/2014/main" id="{E74E966C-F001-40EF-BE69-4FA148FB452A}"/>
              </a:ext>
            </a:extLst>
          </p:cNvPr>
          <p:cNvSpPr/>
          <p:nvPr/>
        </p:nvSpPr>
        <p:spPr>
          <a:xfrm>
            <a:off x="2127133" y="5193128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A882B91-690F-4C2A-8BAD-96C314304F5B}"/>
                  </a:ext>
                </a:extLst>
              </p:cNvPr>
              <p:cNvSpPr/>
              <p:nvPr/>
            </p:nvSpPr>
            <p:spPr>
              <a:xfrm>
                <a:off x="6695558" y="2888094"/>
                <a:ext cx="2424898" cy="1260986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probability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epsilon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-</a:t>
                </a:r>
                <a:r>
                  <a:rPr lang="en-US" altLang="zh-TW" sz="1200" dirty="0" err="1">
                    <a:latin typeface="+mj-lt"/>
                  </a:rPr>
                  <a:t>th</a:t>
                </a:r>
                <a:r>
                  <a:rPr lang="en-US" altLang="zh-TW" sz="1200" dirty="0">
                    <a:latin typeface="+mj-lt"/>
                  </a:rPr>
                  <a:t> pixel in the context feature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-</a:t>
                </a:r>
                <a:r>
                  <a:rPr lang="en-US" altLang="zh-TW" sz="1200" dirty="0" err="1">
                    <a:latin typeface="+mj-lt"/>
                  </a:rPr>
                  <a:t>th</a:t>
                </a:r>
                <a:r>
                  <a:rPr lang="en-US" altLang="zh-TW" sz="1200" dirty="0">
                    <a:latin typeface="+mj-lt"/>
                  </a:rPr>
                  <a:t> pixel in the face feature </a:t>
                </a: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7A882B91-690F-4C2A-8BAD-96C314304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558" y="2888094"/>
                <a:ext cx="2424898" cy="1260986"/>
              </a:xfrm>
              <a:prstGeom prst="rect">
                <a:avLst/>
              </a:prstGeom>
              <a:blipFill>
                <a:blip r:embed="rId12"/>
                <a:stretch>
                  <a:fillRect b="-239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橢圓 33">
            <a:extLst>
              <a:ext uri="{FF2B5EF4-FFF2-40B4-BE49-F238E27FC236}">
                <a16:creationId xmlns:a16="http://schemas.microsoft.com/office/drawing/2014/main" id="{32181E47-099F-4B2A-9121-1964E75E34C3}"/>
              </a:ext>
            </a:extLst>
          </p:cNvPr>
          <p:cNvSpPr/>
          <p:nvPr/>
        </p:nvSpPr>
        <p:spPr>
          <a:xfrm>
            <a:off x="2594308" y="6552426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B33B542-2119-4AF3-B2C7-E05DF310ACAA}"/>
              </a:ext>
            </a:extLst>
          </p:cNvPr>
          <p:cNvSpPr txBox="1"/>
          <p:nvPr/>
        </p:nvSpPr>
        <p:spPr>
          <a:xfrm>
            <a:off x="2846488" y="6525344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Element-wise multiply</a:t>
            </a:r>
            <a:endParaRPr lang="zh-TW" altLang="en-US" sz="12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E4C73E1-65EE-4ACE-AE99-0C15E5CD5DCE}"/>
                  </a:ext>
                </a:extLst>
              </p:cNvPr>
              <p:cNvSpPr/>
              <p:nvPr/>
            </p:nvSpPr>
            <p:spPr>
              <a:xfrm>
                <a:off x="4034619" y="5177754"/>
                <a:ext cx="1185453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𝑠𝑝𝑎𝑟𝑠𝑒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E4C73E1-65EE-4ACE-AE99-0C15E5CD5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619" y="5177754"/>
                <a:ext cx="1185453" cy="390748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橢圓 40">
            <a:extLst>
              <a:ext uri="{FF2B5EF4-FFF2-40B4-BE49-F238E27FC236}">
                <a16:creationId xmlns:a16="http://schemas.microsoft.com/office/drawing/2014/main" id="{29B3890F-B394-4B97-888C-2E7A067782C8}"/>
              </a:ext>
            </a:extLst>
          </p:cNvPr>
          <p:cNvSpPr/>
          <p:nvPr/>
        </p:nvSpPr>
        <p:spPr>
          <a:xfrm>
            <a:off x="2684308" y="6645843"/>
            <a:ext cx="36000" cy="3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51065211-C1AD-4418-8E18-62285585A2EB}"/>
              </a:ext>
            </a:extLst>
          </p:cNvPr>
          <p:cNvSpPr/>
          <p:nvPr/>
        </p:nvSpPr>
        <p:spPr>
          <a:xfrm>
            <a:off x="2271133" y="5337128"/>
            <a:ext cx="72000" cy="72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79C064-C799-4C42-BE98-3C77EE44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8766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20" grpId="0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TW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TW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</a:rPr>
              <a:t>Bidirectional Fusion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(4 / 5) 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/>
              <p:nvPr/>
            </p:nvSpPr>
            <p:spPr>
              <a:xfrm>
                <a:off x="3739528" y="2473044"/>
                <a:ext cx="1664943" cy="1748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h𝑤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acc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zh-TW" altLang="zh-TW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𝑋𝑊</m:t>
                        </m:r>
                      </m:e>
                    </m:d>
                  </m:oMath>
                </a14:m>
                <a:r>
                  <a:rPr lang="zh-TW" altLang="zh-TW" dirty="0">
                    <a:effectLst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528" y="2473044"/>
                <a:ext cx="1664943" cy="1748812"/>
              </a:xfrm>
              <a:prstGeom prst="rect">
                <a:avLst/>
              </a:prstGeom>
              <a:blipFill>
                <a:blip r:embed="rId3"/>
                <a:stretch>
                  <a:fillRect b="-10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/>
              <p:nvPr/>
            </p:nvSpPr>
            <p:spPr>
              <a:xfrm>
                <a:off x="6292466" y="1412776"/>
                <a:ext cx="2412135" cy="274376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affinity graph</a:t>
                </a:r>
                <a:endParaRPr lang="en-US" altLang="zh-TW" sz="140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r>
                  <a:rPr lang="en-US" altLang="zh-TW" sz="1400" dirty="0">
                    <a:latin typeface="+mj-lt"/>
                  </a:rPr>
                  <a:t>: normalized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diagonal degree matrix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endParaRPr lang="en-US" altLang="zh-TW" sz="14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features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height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400" dirty="0">
                    <a:latin typeface="+mj-lt"/>
                  </a:rPr>
                  <a:t>: width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466" y="1412776"/>
                <a:ext cx="2412135" cy="2743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EA4E81-F726-4195-991D-E02C30C99E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8A52D83-E915-40FA-B97F-C6C8082F1A7A}"/>
              </a:ext>
            </a:extLst>
          </p:cNvPr>
          <p:cNvSpPr/>
          <p:nvPr/>
        </p:nvSpPr>
        <p:spPr>
          <a:xfrm>
            <a:off x="7718127" y="159630"/>
            <a:ext cx="1238204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C71985A9-04FD-4DD5-9657-2090B1B6E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95301"/>
              </p:ext>
            </p:extLst>
          </p:nvPr>
        </p:nvGraphicFramePr>
        <p:xfrm>
          <a:off x="1196360" y="4571377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42923833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7597068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2004317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0643181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7630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18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2413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581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/>
              <p:nvPr/>
            </p:nvSpPr>
            <p:spPr>
              <a:xfrm>
                <a:off x="1043608" y="6156012"/>
                <a:ext cx="188950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6156012"/>
                <a:ext cx="1889504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1B69957-6C2D-4C23-BD60-3ABDC9C8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975771"/>
              </p:ext>
            </p:extLst>
          </p:nvPr>
        </p:nvGraphicFramePr>
        <p:xfrm>
          <a:off x="3788648" y="4571377"/>
          <a:ext cx="198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4865335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</a:tbl>
          </a:graphicData>
        </a:graphic>
      </p:graphicFrame>
      <p:sp>
        <p:nvSpPr>
          <p:cNvPr id="59" name="文字方塊 58">
            <a:extLst>
              <a:ext uri="{FF2B5EF4-FFF2-40B4-BE49-F238E27FC236}">
                <a16:creationId xmlns:a16="http://schemas.microsoft.com/office/drawing/2014/main" id="{C0B17717-34D4-425D-B8E4-3986409D87BA}"/>
              </a:ext>
            </a:extLst>
          </p:cNvPr>
          <p:cNvSpPr txBox="1"/>
          <p:nvPr/>
        </p:nvSpPr>
        <p:spPr>
          <a:xfrm>
            <a:off x="323528" y="3592993"/>
            <a:ext cx="3329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+mj-lt"/>
              </a:rPr>
              <a:t>Correlation 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  <a:latin typeface="+mj-lt"/>
              </a:rPr>
              <a:t>between the face and the context</a:t>
            </a:r>
            <a:endParaRPr lang="zh-TW" altLang="en-US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/>
              <p:nvPr/>
            </p:nvSpPr>
            <p:spPr>
              <a:xfrm>
                <a:off x="1775160" y="426685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60" y="4266851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/>
              <p:nvPr/>
            </p:nvSpPr>
            <p:spPr>
              <a:xfrm rot="16200000">
                <a:off x="844661" y="5219386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44661" y="5219386"/>
                <a:ext cx="4263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橢圓 61">
            <a:extLst>
              <a:ext uri="{FF2B5EF4-FFF2-40B4-BE49-F238E27FC236}">
                <a16:creationId xmlns:a16="http://schemas.microsoft.com/office/drawing/2014/main" id="{1F00966B-95B2-416F-8587-A56D3F6C34EA}"/>
              </a:ext>
            </a:extLst>
          </p:cNvPr>
          <p:cNvSpPr/>
          <p:nvPr/>
        </p:nvSpPr>
        <p:spPr>
          <a:xfrm>
            <a:off x="3104504" y="5183376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9CE285B-20E0-42A4-B9BF-79C8BD253C15}"/>
              </a:ext>
            </a:extLst>
          </p:cNvPr>
          <p:cNvCxnSpPr>
            <a:stCxn id="62" idx="1"/>
            <a:endCxn id="62" idx="5"/>
          </p:cNvCxnSpPr>
          <p:nvPr/>
        </p:nvCxnSpPr>
        <p:spPr>
          <a:xfrm>
            <a:off x="3157225" y="5236097"/>
            <a:ext cx="254558" cy="254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CFD3971-0B22-4CFF-B9B9-83D610D1A742}"/>
              </a:ext>
            </a:extLst>
          </p:cNvPr>
          <p:cNvCxnSpPr>
            <a:cxnSpLocks/>
            <a:stCxn id="62" idx="3"/>
            <a:endCxn id="62" idx="7"/>
          </p:cNvCxnSpPr>
          <p:nvPr/>
        </p:nvCxnSpPr>
        <p:spPr>
          <a:xfrm flipV="1">
            <a:off x="3157225" y="5236097"/>
            <a:ext cx="254558" cy="254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A3AB6EC4-885F-4F8A-AE84-85A74F675607}"/>
              </a:ext>
            </a:extLst>
          </p:cNvPr>
          <p:cNvSpPr/>
          <p:nvPr/>
        </p:nvSpPr>
        <p:spPr>
          <a:xfrm>
            <a:off x="3784164" y="6156012"/>
            <a:ext cx="198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Modality feature</a:t>
            </a:r>
            <a:endParaRPr lang="zh-TW" altLang="en-US" dirty="0">
              <a:latin typeface="+mj-lt"/>
            </a:endParaRPr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199C0179-ED84-4D39-B798-632C57F3B0FD}"/>
              </a:ext>
            </a:extLst>
          </p:cNvPr>
          <p:cNvSpPr/>
          <p:nvPr/>
        </p:nvSpPr>
        <p:spPr>
          <a:xfrm>
            <a:off x="6096921" y="5183376"/>
            <a:ext cx="360000" cy="360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FCF406CD-79A0-4FF9-A844-8322839508FA}"/>
              </a:ext>
            </a:extLst>
          </p:cNvPr>
          <p:cNvCxnSpPr>
            <a:stCxn id="66" idx="1"/>
            <a:endCxn id="66" idx="5"/>
          </p:cNvCxnSpPr>
          <p:nvPr/>
        </p:nvCxnSpPr>
        <p:spPr>
          <a:xfrm>
            <a:off x="6149642" y="5236097"/>
            <a:ext cx="254558" cy="254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B7D5A0D-AB2A-45D5-B1A5-541641E4646E}"/>
              </a:ext>
            </a:extLst>
          </p:cNvPr>
          <p:cNvCxnSpPr>
            <a:cxnSpLocks/>
            <a:stCxn id="66" idx="3"/>
            <a:endCxn id="66" idx="7"/>
          </p:cNvCxnSpPr>
          <p:nvPr/>
        </p:nvCxnSpPr>
        <p:spPr>
          <a:xfrm flipV="1">
            <a:off x="6149642" y="5236097"/>
            <a:ext cx="254558" cy="2545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28EB92C-58F7-4262-B2DF-4A4E2D6CCDCF}"/>
              </a:ext>
            </a:extLst>
          </p:cNvPr>
          <p:cNvSpPr/>
          <p:nvPr/>
        </p:nvSpPr>
        <p:spPr>
          <a:xfrm>
            <a:off x="6808101" y="4569462"/>
            <a:ext cx="216024" cy="1584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92C1C2A-A721-416F-9AF4-600C6FF855E0}"/>
              </a:ext>
            </a:extLst>
          </p:cNvPr>
          <p:cNvSpPr/>
          <p:nvPr/>
        </p:nvSpPr>
        <p:spPr>
          <a:xfrm>
            <a:off x="7116547" y="4781821"/>
            <a:ext cx="216024" cy="115212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72F4DC1-0004-4426-9C76-ED110BFF6027}"/>
              </a:ext>
            </a:extLst>
          </p:cNvPr>
          <p:cNvSpPr/>
          <p:nvPr/>
        </p:nvSpPr>
        <p:spPr>
          <a:xfrm>
            <a:off x="7424993" y="5002762"/>
            <a:ext cx="216024" cy="7200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2E00229-07FE-4BD5-A565-3FF84D977680}"/>
              </a:ext>
            </a:extLst>
          </p:cNvPr>
          <p:cNvSpPr/>
          <p:nvPr/>
        </p:nvSpPr>
        <p:spPr>
          <a:xfrm>
            <a:off x="6234559" y="6156012"/>
            <a:ext cx="198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Embedding</a:t>
            </a:r>
            <a:endParaRPr lang="zh-TW" altLang="en-US" dirty="0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EE91D6-F399-9D4C-B1EB-5316B889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26</a:t>
            </a:fld>
            <a:endParaRPr lang="en-US" altLang="ja-JP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A7E82BA-77D9-9E43-9EE3-AD1761FB94D9}"/>
              </a:ext>
            </a:extLst>
          </p:cNvPr>
          <p:cNvGrpSpPr/>
          <p:nvPr/>
        </p:nvGrpSpPr>
        <p:grpSpPr>
          <a:xfrm>
            <a:off x="6375103" y="4185639"/>
            <a:ext cx="1914936" cy="307777"/>
            <a:chOff x="7847578" y="6036524"/>
            <a:chExt cx="1914936" cy="307777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D4ADDD-5C40-7A4C-A896-A89D2F26FC2D}"/>
                </a:ext>
              </a:extLst>
            </p:cNvPr>
            <p:cNvCxnSpPr>
              <a:cxnSpLocks noChangeAspect="1"/>
              <a:stCxn id="27" idx="1"/>
              <a:endCxn id="27" idx="5"/>
            </p:cNvCxnSpPr>
            <p:nvPr/>
          </p:nvCxnSpPr>
          <p:spPr>
            <a:xfrm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79CCB51-8270-654A-93DC-AD5EF4958CF1}"/>
                </a:ext>
              </a:extLst>
            </p:cNvPr>
            <p:cNvCxnSpPr>
              <a:cxnSpLocks noChangeAspect="1"/>
              <a:stCxn id="27" idx="3"/>
              <a:endCxn id="27" idx="7"/>
            </p:cNvCxnSpPr>
            <p:nvPr/>
          </p:nvCxnSpPr>
          <p:spPr>
            <a:xfrm flipV="1"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CF45BDE-6321-E345-84DB-1D30174E5224}"/>
                </a:ext>
              </a:extLst>
            </p:cNvPr>
            <p:cNvSpPr txBox="1"/>
            <p:nvPr/>
          </p:nvSpPr>
          <p:spPr>
            <a:xfrm>
              <a:off x="8029914" y="6036524"/>
              <a:ext cx="1732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400" dirty="0">
                  <a:latin typeface="Times" pitchFamily="2" charset="0"/>
                </a:rPr>
                <a:t>m</a:t>
              </a:r>
              <a:r>
                <a:rPr lang="en-US" altLang="zh-TW" sz="1400" dirty="0">
                  <a:latin typeface="Times" pitchFamily="2" charset="0"/>
                </a:rPr>
                <a:t>atrix multiplication</a:t>
              </a:r>
              <a:endParaRPr kumimoji="1" lang="zh-TW" altLang="en-US" sz="1400" dirty="0">
                <a:latin typeface="Times" pitchFamily="2" charset="0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89BE782-CD20-B444-B538-5034EB3C347A}"/>
                </a:ext>
              </a:extLst>
            </p:cNvPr>
            <p:cNvGrpSpPr/>
            <p:nvPr/>
          </p:nvGrpSpPr>
          <p:grpSpPr>
            <a:xfrm>
              <a:off x="7847578" y="6082413"/>
              <a:ext cx="216000" cy="216000"/>
              <a:chOff x="7847578" y="6082413"/>
              <a:chExt cx="216000" cy="21600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6A104AC0-3577-9C4E-8F38-3B99D64E3D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47578" y="6082413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58B6D135-80BE-F84D-A8B0-172F7FEAF770}"/>
                  </a:ext>
                </a:extLst>
              </p:cNvPr>
              <p:cNvCxnSpPr>
                <a:stCxn id="27" idx="1"/>
                <a:endCxn id="27" idx="5"/>
              </p:cNvCxnSpPr>
              <p:nvPr/>
            </p:nvCxnSpPr>
            <p:spPr>
              <a:xfrm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7C8F2CD2-B45D-E949-87DC-9E0255F55E33}"/>
                  </a:ext>
                </a:extLst>
              </p:cNvPr>
              <p:cNvCxnSpPr>
                <a:cxnSpLocks/>
                <a:stCxn id="27" idx="7"/>
                <a:endCxn id="27" idx="3"/>
              </p:cNvCxnSpPr>
              <p:nvPr/>
            </p:nvCxnSpPr>
            <p:spPr>
              <a:xfrm flipH="1"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35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 animBg="1"/>
      <p:bldP spid="57" grpId="0"/>
      <p:bldP spid="59" grpId="0"/>
      <p:bldP spid="60" grpId="0"/>
      <p:bldP spid="61" grpId="0"/>
      <p:bldP spid="62" grpId="0" animBg="1"/>
      <p:bldP spid="65" grpId="0"/>
      <p:bldP spid="66" grpId="0" animBg="1"/>
      <p:bldP spid="4" grpId="0" animBg="1"/>
      <p:bldP spid="69" grpId="0" animBg="1"/>
      <p:bldP spid="70" grpId="0" animBg="1"/>
      <p:bldP spid="7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</a:rPr>
              <a:t>Bidirectional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EA4E81-F726-4195-991D-E02C30C99E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4470"/>
            <a:ext cx="2966397" cy="1247492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8A52D83-E915-40FA-B97F-C6C8082F1A7A}"/>
              </a:ext>
            </a:extLst>
          </p:cNvPr>
          <p:cNvSpPr/>
          <p:nvPr/>
        </p:nvSpPr>
        <p:spPr>
          <a:xfrm>
            <a:off x="7718127" y="159630"/>
            <a:ext cx="1238204" cy="7490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: 圓角 11">
            <a:extLst>
              <a:ext uri="{FF2B5EF4-FFF2-40B4-BE49-F238E27FC236}">
                <a16:creationId xmlns:a16="http://schemas.microsoft.com/office/drawing/2014/main" id="{69892DB0-A2CB-475C-B803-BFACBBC8A5E2}"/>
              </a:ext>
            </a:extLst>
          </p:cNvPr>
          <p:cNvSpPr/>
          <p:nvPr/>
        </p:nvSpPr>
        <p:spPr>
          <a:xfrm>
            <a:off x="1239786" y="3796358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箭頭接點 9">
            <a:extLst>
              <a:ext uri="{FF2B5EF4-FFF2-40B4-BE49-F238E27FC236}">
                <a16:creationId xmlns:a16="http://schemas.microsoft.com/office/drawing/2014/main" id="{C8354220-06AB-4D04-A47B-60ACC60D71C1}"/>
              </a:ext>
            </a:extLst>
          </p:cNvPr>
          <p:cNvCxnSpPr>
            <a:cxnSpLocks/>
            <a:stCxn id="269" idx="3"/>
            <a:endCxn id="99" idx="1"/>
          </p:cNvCxnSpPr>
          <p:nvPr/>
        </p:nvCxnSpPr>
        <p:spPr>
          <a:xfrm>
            <a:off x="1091368" y="4102358"/>
            <a:ext cx="14841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接點 71">
            <a:extLst>
              <a:ext uri="{FF2B5EF4-FFF2-40B4-BE49-F238E27FC236}">
                <a16:creationId xmlns:a16="http://schemas.microsoft.com/office/drawing/2014/main" id="{3F8E3DB3-CBF5-40B8-B00F-95E2056F6FEC}"/>
              </a:ext>
            </a:extLst>
          </p:cNvPr>
          <p:cNvCxnSpPr>
            <a:cxnSpLocks/>
            <a:stCxn id="267" idx="3"/>
            <a:endCxn id="111" idx="0"/>
          </p:cNvCxnSpPr>
          <p:nvPr/>
        </p:nvCxnSpPr>
        <p:spPr>
          <a:xfrm>
            <a:off x="1092269" y="3140623"/>
            <a:ext cx="1736686" cy="77733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或 72">
            <a:extLst>
              <a:ext uri="{FF2B5EF4-FFF2-40B4-BE49-F238E27FC236}">
                <a16:creationId xmlns:a16="http://schemas.microsoft.com/office/drawing/2014/main" id="{D30583A8-5A9E-4CAD-8542-98E7A0C3D59F}"/>
              </a:ext>
            </a:extLst>
          </p:cNvPr>
          <p:cNvSpPr/>
          <p:nvPr/>
        </p:nvSpPr>
        <p:spPr>
          <a:xfrm>
            <a:off x="2648955" y="3917961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12" name="直線箭頭接點 75">
            <a:extLst>
              <a:ext uri="{FF2B5EF4-FFF2-40B4-BE49-F238E27FC236}">
                <a16:creationId xmlns:a16="http://schemas.microsoft.com/office/drawing/2014/main" id="{5A44C44F-9AFC-4B3E-9B49-847E37A38AD0}"/>
              </a:ext>
            </a:extLst>
          </p:cNvPr>
          <p:cNvCxnSpPr>
            <a:cxnSpLocks/>
            <a:stCxn id="99" idx="3"/>
            <a:endCxn id="111" idx="2"/>
          </p:cNvCxnSpPr>
          <p:nvPr/>
        </p:nvCxnSpPr>
        <p:spPr>
          <a:xfrm flipV="1">
            <a:off x="2499786" y="4097961"/>
            <a:ext cx="149169" cy="4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88">
            <a:extLst>
              <a:ext uri="{FF2B5EF4-FFF2-40B4-BE49-F238E27FC236}">
                <a16:creationId xmlns:a16="http://schemas.microsoft.com/office/drawing/2014/main" id="{C55AAAEC-CABF-4A23-9D2F-EC8F0F2F4163}"/>
              </a:ext>
            </a:extLst>
          </p:cNvPr>
          <p:cNvCxnSpPr>
            <a:cxnSpLocks/>
            <a:stCxn id="111" idx="6"/>
            <a:endCxn id="122" idx="1"/>
          </p:cNvCxnSpPr>
          <p:nvPr/>
        </p:nvCxnSpPr>
        <p:spPr>
          <a:xfrm>
            <a:off x="3008955" y="4097961"/>
            <a:ext cx="221697" cy="3597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肘形接點 185">
            <a:extLst>
              <a:ext uri="{FF2B5EF4-FFF2-40B4-BE49-F238E27FC236}">
                <a16:creationId xmlns:a16="http://schemas.microsoft.com/office/drawing/2014/main" id="{50FC7858-1DA4-4372-914B-C624ED9DAD04}"/>
              </a:ext>
            </a:extLst>
          </p:cNvPr>
          <p:cNvCxnSpPr>
            <a:cxnSpLocks/>
            <a:stCxn id="263" idx="3"/>
            <a:endCxn id="119" idx="4"/>
          </p:cNvCxnSpPr>
          <p:nvPr/>
        </p:nvCxnSpPr>
        <p:spPr>
          <a:xfrm flipV="1">
            <a:off x="1092269" y="5251990"/>
            <a:ext cx="1736686" cy="79040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: 圓角 11">
            <a:extLst>
              <a:ext uri="{FF2B5EF4-FFF2-40B4-BE49-F238E27FC236}">
                <a16:creationId xmlns:a16="http://schemas.microsoft.com/office/drawing/2014/main" id="{53DED7D5-7D6E-4F41-A6EF-DCA817CC8482}"/>
              </a:ext>
            </a:extLst>
          </p:cNvPr>
          <p:cNvSpPr/>
          <p:nvPr/>
        </p:nvSpPr>
        <p:spPr>
          <a:xfrm>
            <a:off x="1239732" y="4766246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Embedding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7" name="直線箭頭接點 241">
            <a:extLst>
              <a:ext uri="{FF2B5EF4-FFF2-40B4-BE49-F238E27FC236}">
                <a16:creationId xmlns:a16="http://schemas.microsoft.com/office/drawing/2014/main" id="{2DB48FEF-897A-4EDD-B661-5EBE474A4ABA}"/>
              </a:ext>
            </a:extLst>
          </p:cNvPr>
          <p:cNvCxnSpPr>
            <a:cxnSpLocks/>
            <a:stCxn id="265" idx="3"/>
            <a:endCxn id="116" idx="1"/>
          </p:cNvCxnSpPr>
          <p:nvPr/>
        </p:nvCxnSpPr>
        <p:spPr>
          <a:xfrm>
            <a:off x="1092269" y="5070936"/>
            <a:ext cx="147463" cy="1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或 245">
            <a:extLst>
              <a:ext uri="{FF2B5EF4-FFF2-40B4-BE49-F238E27FC236}">
                <a16:creationId xmlns:a16="http://schemas.microsoft.com/office/drawing/2014/main" id="{C9E55C8E-BC6D-4B0C-AB3F-3761253CA5ED}"/>
              </a:ext>
            </a:extLst>
          </p:cNvPr>
          <p:cNvSpPr/>
          <p:nvPr/>
        </p:nvSpPr>
        <p:spPr>
          <a:xfrm>
            <a:off x="2648955" y="4891990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120" name="直線箭頭接點 246">
            <a:extLst>
              <a:ext uri="{FF2B5EF4-FFF2-40B4-BE49-F238E27FC236}">
                <a16:creationId xmlns:a16="http://schemas.microsoft.com/office/drawing/2014/main" id="{778DEB92-7254-4E40-ABB9-9290E14E0AD1}"/>
              </a:ext>
            </a:extLst>
          </p:cNvPr>
          <p:cNvCxnSpPr>
            <a:cxnSpLocks/>
            <a:stCxn id="116" idx="3"/>
            <a:endCxn id="119" idx="2"/>
          </p:cNvCxnSpPr>
          <p:nvPr/>
        </p:nvCxnSpPr>
        <p:spPr>
          <a:xfrm flipV="1">
            <a:off x="2499732" y="5071990"/>
            <a:ext cx="149223" cy="2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247">
            <a:extLst>
              <a:ext uri="{FF2B5EF4-FFF2-40B4-BE49-F238E27FC236}">
                <a16:creationId xmlns:a16="http://schemas.microsoft.com/office/drawing/2014/main" id="{1B80376D-6D22-4A82-A685-31BB8BEB37D7}"/>
              </a:ext>
            </a:extLst>
          </p:cNvPr>
          <p:cNvCxnSpPr>
            <a:cxnSpLocks/>
            <a:stCxn id="119" idx="6"/>
            <a:endCxn id="122" idx="3"/>
          </p:cNvCxnSpPr>
          <p:nvPr/>
        </p:nvCxnSpPr>
        <p:spPr>
          <a:xfrm flipV="1">
            <a:off x="3008955" y="4712254"/>
            <a:ext cx="221697" cy="3597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橢圓 121">
            <a:extLst>
              <a:ext uri="{FF2B5EF4-FFF2-40B4-BE49-F238E27FC236}">
                <a16:creationId xmlns:a16="http://schemas.microsoft.com/office/drawing/2014/main" id="{42AC9451-7C56-4BD3-B812-95D953148FBE}"/>
              </a:ext>
            </a:extLst>
          </p:cNvPr>
          <p:cNvSpPr/>
          <p:nvPr/>
        </p:nvSpPr>
        <p:spPr>
          <a:xfrm>
            <a:off x="3177925" y="4404975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56">
            <a:extLst>
              <a:ext uri="{FF2B5EF4-FFF2-40B4-BE49-F238E27FC236}">
                <a16:creationId xmlns:a16="http://schemas.microsoft.com/office/drawing/2014/main" id="{407F5E3D-29EE-4A48-8B0C-9402C133B83D}"/>
              </a:ext>
            </a:extLst>
          </p:cNvPr>
          <p:cNvCxnSpPr>
            <a:cxnSpLocks/>
            <a:stCxn id="122" idx="6"/>
            <a:endCxn id="137" idx="1"/>
          </p:cNvCxnSpPr>
          <p:nvPr/>
        </p:nvCxnSpPr>
        <p:spPr>
          <a:xfrm>
            <a:off x="3537965" y="4584975"/>
            <a:ext cx="24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1026980-687F-4359-895F-A9AF786A775B}"/>
              </a:ext>
            </a:extLst>
          </p:cNvPr>
          <p:cNvGrpSpPr/>
          <p:nvPr/>
        </p:nvGrpSpPr>
        <p:grpSpPr>
          <a:xfrm>
            <a:off x="3008955" y="2881806"/>
            <a:ext cx="2406820" cy="901613"/>
            <a:chOff x="5906248" y="5945008"/>
            <a:chExt cx="2406820" cy="901613"/>
          </a:xfrm>
        </p:grpSpPr>
        <p:sp>
          <p:nvSpPr>
            <p:cNvPr id="127" name="或 267">
              <a:extLst>
                <a:ext uri="{FF2B5EF4-FFF2-40B4-BE49-F238E27FC236}">
                  <a16:creationId xmlns:a16="http://schemas.microsoft.com/office/drawing/2014/main" id="{4F43CCAF-C36A-4878-8F5C-166CB1B93D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6BC52C88-480D-4383-A149-449145428330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BEB7FB2-8A3B-4B6F-98AB-25D21D010F88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520E642F-9B70-4FC9-99E0-37703A1DCBBC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7EDCB54-194E-4DB9-B297-DD9D09248DB1}"/>
                </a:ext>
              </a:extLst>
            </p:cNvPr>
            <p:cNvSpPr/>
            <p:nvPr/>
          </p:nvSpPr>
          <p:spPr>
            <a:xfrm>
              <a:off x="5906248" y="6592705"/>
              <a:ext cx="218361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GCN: Graph Convolutional Network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2" name="直線箭頭接點 32">
              <a:extLst>
                <a:ext uri="{FF2B5EF4-FFF2-40B4-BE49-F238E27FC236}">
                  <a16:creationId xmlns:a16="http://schemas.microsoft.com/office/drawing/2014/main" id="{6292B86C-C71D-46B2-ABF6-5EDE1ECD3DEA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DC195276-648B-4124-856B-6B24B84A7134}"/>
                </a:ext>
              </a:extLst>
            </p:cNvPr>
            <p:cNvSpPr txBox="1"/>
            <p:nvPr/>
          </p:nvSpPr>
          <p:spPr>
            <a:xfrm>
              <a:off x="6266700" y="6387535"/>
              <a:ext cx="2046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Global Average Pooling (GAP)</a:t>
              </a:r>
              <a:endParaRPr kumimoji="1" lang="zh-TW" altLang="en-US" sz="1000" dirty="0">
                <a:latin typeface="+mj-lt"/>
              </a:endParaRPr>
            </a:p>
          </p:txBody>
        </p:sp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BBD89842-1056-437A-9398-4269E5EA94F7}"/>
              </a:ext>
            </a:extLst>
          </p:cNvPr>
          <p:cNvSpPr txBox="1"/>
          <p:nvPr/>
        </p:nvSpPr>
        <p:spPr>
          <a:xfrm>
            <a:off x="3322756" y="5336098"/>
            <a:ext cx="10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</a:t>
            </a:r>
          </a:p>
          <a:p>
            <a:pPr algn="ctr"/>
            <a:r>
              <a:rPr kumimoji="1" lang="en-US" altLang="zh-TW" sz="1200" dirty="0">
                <a:latin typeface="+mj-lt"/>
              </a:rPr>
              <a:t>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90BC3A8-7953-45E1-AD4E-2010BB70B8EE}"/>
              </a:ext>
            </a:extLst>
          </p:cNvPr>
          <p:cNvSpPr/>
          <p:nvPr/>
        </p:nvSpPr>
        <p:spPr>
          <a:xfrm>
            <a:off x="3778806" y="3831383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/>
              <p:nvPr/>
            </p:nvSpPr>
            <p:spPr>
              <a:xfrm>
                <a:off x="-11550" y="4398360"/>
                <a:ext cx="1570438" cy="277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50" y="4398360"/>
                <a:ext cx="1570438" cy="277640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/>
              <p:nvPr/>
            </p:nvSpPr>
            <p:spPr>
              <a:xfrm>
                <a:off x="50960" y="5379111"/>
                <a:ext cx="144541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" y="5379111"/>
                <a:ext cx="144541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57EDF908-B21D-473A-9BCF-E436C54FBDA5}"/>
              </a:ext>
            </a:extLst>
          </p:cNvPr>
          <p:cNvGrpSpPr/>
          <p:nvPr/>
        </p:nvGrpSpPr>
        <p:grpSpPr>
          <a:xfrm>
            <a:off x="4992179" y="4033821"/>
            <a:ext cx="3716881" cy="1861176"/>
            <a:chOff x="63031" y="3717032"/>
            <a:chExt cx="3716881" cy="1861176"/>
          </a:xfrm>
        </p:grpSpPr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F79B91A4-7532-4B17-80A9-76AE401C277C}"/>
                </a:ext>
              </a:extLst>
            </p:cNvPr>
            <p:cNvSpPr txBox="1"/>
            <p:nvPr/>
          </p:nvSpPr>
          <p:spPr>
            <a:xfrm>
              <a:off x="63031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(Query)</a:t>
              </a:r>
            </a:p>
          </p:txBody>
        </p:sp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03D5FF21-65CC-4A84-B1A7-ACDC766B5F21}"/>
                </a:ext>
              </a:extLst>
            </p:cNvPr>
            <p:cNvGrpSpPr/>
            <p:nvPr/>
          </p:nvGrpSpPr>
          <p:grpSpPr>
            <a:xfrm>
              <a:off x="348388" y="4038102"/>
              <a:ext cx="1332104" cy="1277406"/>
              <a:chOff x="-451978" y="4280047"/>
              <a:chExt cx="1332104" cy="1277406"/>
            </a:xfrm>
          </p:grpSpPr>
          <p:sp>
            <p:nvSpPr>
              <p:cNvPr id="214" name="橢圓 213">
                <a:extLst>
                  <a:ext uri="{FF2B5EF4-FFF2-40B4-BE49-F238E27FC236}">
                    <a16:creationId xmlns:a16="http://schemas.microsoft.com/office/drawing/2014/main" id="{82EA34DF-C42D-455D-815E-97DCD0AFCDDE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5" name="橢圓 214">
                <a:extLst>
                  <a:ext uri="{FF2B5EF4-FFF2-40B4-BE49-F238E27FC236}">
                    <a16:creationId xmlns:a16="http://schemas.microsoft.com/office/drawing/2014/main" id="{D4DFD878-F584-46A7-9D3C-B90954663B31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7" name="橢圓 216">
                <a:extLst>
                  <a:ext uri="{FF2B5EF4-FFF2-40B4-BE49-F238E27FC236}">
                    <a16:creationId xmlns:a16="http://schemas.microsoft.com/office/drawing/2014/main" id="{763C1B4B-D7BE-447E-8BF3-38202CBE063B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8" name="橢圓 217">
                <a:extLst>
                  <a:ext uri="{FF2B5EF4-FFF2-40B4-BE49-F238E27FC236}">
                    <a16:creationId xmlns:a16="http://schemas.microsoft.com/office/drawing/2014/main" id="{30356110-540F-4618-84AE-3D0ECA60E592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9" name="橢圓 218">
                <a:extLst>
                  <a:ext uri="{FF2B5EF4-FFF2-40B4-BE49-F238E27FC236}">
                    <a16:creationId xmlns:a16="http://schemas.microsoft.com/office/drawing/2014/main" id="{367F1BBC-8AAE-4D4F-A049-3FE88BE6844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170E397C-DA81-4DBA-A297-9945CC95E0F9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22" name="直線箭頭接點 53">
                <a:extLst>
                  <a:ext uri="{FF2B5EF4-FFF2-40B4-BE49-F238E27FC236}">
                    <a16:creationId xmlns:a16="http://schemas.microsoft.com/office/drawing/2014/main" id="{B29B3CA2-2652-4095-917A-0D5E1E40D399}"/>
                  </a:ext>
                </a:extLst>
              </p:cNvPr>
              <p:cNvCxnSpPr>
                <a:cxnSpLocks/>
                <a:stCxn id="217" idx="4"/>
                <a:endCxn id="221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箭頭接點 54">
                <a:extLst>
                  <a:ext uri="{FF2B5EF4-FFF2-40B4-BE49-F238E27FC236}">
                    <a16:creationId xmlns:a16="http://schemas.microsoft.com/office/drawing/2014/main" id="{A922F3C8-4E0D-4052-BBA7-9606C1254A09}"/>
                  </a:ext>
                </a:extLst>
              </p:cNvPr>
              <p:cNvCxnSpPr>
                <a:cxnSpLocks/>
                <a:stCxn id="214" idx="4"/>
                <a:endCxn id="218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線箭頭接點 55">
                <a:extLst>
                  <a:ext uri="{FF2B5EF4-FFF2-40B4-BE49-F238E27FC236}">
                    <a16:creationId xmlns:a16="http://schemas.microsoft.com/office/drawing/2014/main" id="{118A7879-2E59-4313-AA00-3FA334F85148}"/>
                  </a:ext>
                </a:extLst>
              </p:cNvPr>
              <p:cNvCxnSpPr>
                <a:cxnSpLocks/>
                <a:stCxn id="215" idx="4"/>
                <a:endCxn id="219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E23CEDF7-495C-40B0-8C2E-ACCBBF4F7CF9}"/>
                </a:ext>
              </a:extLst>
            </p:cNvPr>
            <p:cNvSpPr txBox="1"/>
            <p:nvPr/>
          </p:nvSpPr>
          <p:spPr>
            <a:xfrm>
              <a:off x="63031" y="53012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(Gallery)</a:t>
              </a:r>
              <a:endParaRPr kumimoji="1" lang="en-US" altLang="zh-TW" sz="1200" dirty="0"/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D035FBAD-06AF-4685-A8B7-E31E28C7A0AF}"/>
                </a:ext>
              </a:extLst>
            </p:cNvPr>
            <p:cNvSpPr txBox="1"/>
            <p:nvPr/>
          </p:nvSpPr>
          <p:spPr>
            <a:xfrm>
              <a:off x="1877094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</a:t>
              </a:r>
              <a:r>
                <a:rPr lang="en-US" altLang="zh-TW" sz="1200" dirty="0"/>
                <a:t>Gallery</a:t>
              </a:r>
              <a:r>
                <a:rPr kumimoji="1" lang="en-US" altLang="zh-TW" sz="1200" dirty="0"/>
                <a:t>)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6DB9BBDD-9E7B-4730-9362-BF7915797DE5}"/>
                </a:ext>
              </a:extLst>
            </p:cNvPr>
            <p:cNvSpPr txBox="1"/>
            <p:nvPr/>
          </p:nvSpPr>
          <p:spPr>
            <a:xfrm>
              <a:off x="1877094" y="5301208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(Query)</a:t>
              </a:r>
              <a:endParaRPr kumimoji="1" lang="en-US" altLang="zh-TW" sz="1200" dirty="0"/>
            </a:p>
          </p:txBody>
        </p:sp>
        <p:grpSp>
          <p:nvGrpSpPr>
            <p:cNvPr id="246" name="群組 245">
              <a:extLst>
                <a:ext uri="{FF2B5EF4-FFF2-40B4-BE49-F238E27FC236}">
                  <a16:creationId xmlns:a16="http://schemas.microsoft.com/office/drawing/2014/main" id="{41EFDF8D-387D-4ADF-AB3F-292EA99AE74F}"/>
                </a:ext>
              </a:extLst>
            </p:cNvPr>
            <p:cNvGrpSpPr/>
            <p:nvPr/>
          </p:nvGrpSpPr>
          <p:grpSpPr>
            <a:xfrm>
              <a:off x="2162451" y="4038102"/>
              <a:ext cx="1332104" cy="1277406"/>
              <a:chOff x="1564246" y="4280047"/>
              <a:chExt cx="1332104" cy="1277406"/>
            </a:xfrm>
          </p:grpSpPr>
          <p:sp>
            <p:nvSpPr>
              <p:cNvPr id="230" name="橢圓 229">
                <a:extLst>
                  <a:ext uri="{FF2B5EF4-FFF2-40B4-BE49-F238E27FC236}">
                    <a16:creationId xmlns:a16="http://schemas.microsoft.com/office/drawing/2014/main" id="{8F2ECBC5-301C-4BBA-BE06-880D5C93F23E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1" name="橢圓 230">
                <a:extLst>
                  <a:ext uri="{FF2B5EF4-FFF2-40B4-BE49-F238E27FC236}">
                    <a16:creationId xmlns:a16="http://schemas.microsoft.com/office/drawing/2014/main" id="{40855F1D-A330-4DC0-8088-AF978EA0E25F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3" name="橢圓 232">
                <a:extLst>
                  <a:ext uri="{FF2B5EF4-FFF2-40B4-BE49-F238E27FC236}">
                    <a16:creationId xmlns:a16="http://schemas.microsoft.com/office/drawing/2014/main" id="{88FB74E7-BDC9-451C-8D89-614AFFB2AF6F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4" name="橢圓 233">
                <a:extLst>
                  <a:ext uri="{FF2B5EF4-FFF2-40B4-BE49-F238E27FC236}">
                    <a16:creationId xmlns:a16="http://schemas.microsoft.com/office/drawing/2014/main" id="{D9283209-47BF-4B34-AFA6-A740C6C73F74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5" name="橢圓 234">
                <a:extLst>
                  <a:ext uri="{FF2B5EF4-FFF2-40B4-BE49-F238E27FC236}">
                    <a16:creationId xmlns:a16="http://schemas.microsoft.com/office/drawing/2014/main" id="{9ED288A6-52C2-4D75-BFC8-2E6BA6EA10D2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7" name="橢圓 236">
                <a:extLst>
                  <a:ext uri="{FF2B5EF4-FFF2-40B4-BE49-F238E27FC236}">
                    <a16:creationId xmlns:a16="http://schemas.microsoft.com/office/drawing/2014/main" id="{455E406B-8ADF-4606-B9F4-344ABA87087B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38" name="直線箭頭接點 77">
                <a:extLst>
                  <a:ext uri="{FF2B5EF4-FFF2-40B4-BE49-F238E27FC236}">
                    <a16:creationId xmlns:a16="http://schemas.microsoft.com/office/drawing/2014/main" id="{3357D70E-1EF0-4BCA-ADF8-830545473E8C}"/>
                  </a:ext>
                </a:extLst>
              </p:cNvPr>
              <p:cNvCxnSpPr>
                <a:cxnSpLocks/>
                <a:stCxn id="234" idx="0"/>
                <a:endCxn id="233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線箭頭接點 78">
                <a:extLst>
                  <a:ext uri="{FF2B5EF4-FFF2-40B4-BE49-F238E27FC236}">
                    <a16:creationId xmlns:a16="http://schemas.microsoft.com/office/drawing/2014/main" id="{CEE7311B-AC71-4A1B-A57D-EF0AC66CB0E2}"/>
                  </a:ext>
                </a:extLst>
              </p:cNvPr>
              <p:cNvCxnSpPr>
                <a:cxnSpLocks/>
                <a:stCxn id="235" idx="0"/>
                <a:endCxn id="230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箭頭接點 80">
                <a:extLst>
                  <a:ext uri="{FF2B5EF4-FFF2-40B4-BE49-F238E27FC236}">
                    <a16:creationId xmlns:a16="http://schemas.microsoft.com/office/drawing/2014/main" id="{E6CAFA5C-F5EF-46E6-98FC-9D7E65812950}"/>
                  </a:ext>
                </a:extLst>
              </p:cNvPr>
              <p:cNvCxnSpPr>
                <a:cxnSpLocks/>
                <a:stCxn id="237" idx="0"/>
                <a:endCxn id="230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箭頭接點 88">
                <a:extLst>
                  <a:ext uri="{FF2B5EF4-FFF2-40B4-BE49-F238E27FC236}">
                    <a16:creationId xmlns:a16="http://schemas.microsoft.com/office/drawing/2014/main" id="{26D180FE-7324-4E60-8055-DA3ED22C86E3}"/>
                  </a:ext>
                </a:extLst>
              </p:cNvPr>
              <p:cNvCxnSpPr>
                <a:cxnSpLocks/>
                <a:stCxn id="235" idx="0"/>
                <a:endCxn id="231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93F0099E-0551-421F-A9F7-915CD8C781AE}"/>
              </a:ext>
            </a:extLst>
          </p:cNvPr>
          <p:cNvSpPr/>
          <p:nvPr/>
        </p:nvSpPr>
        <p:spPr>
          <a:xfrm>
            <a:off x="282525" y="3534392"/>
            <a:ext cx="982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F1BA65-F572-4323-BD0D-486BF0F7A00C}"/>
              </a:ext>
            </a:extLst>
          </p:cNvPr>
          <p:cNvSpPr/>
          <p:nvPr/>
        </p:nvSpPr>
        <p:spPr>
          <a:xfrm>
            <a:off x="198983" y="6433691"/>
            <a:ext cx="1149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50" name="肘形接點 71">
            <a:extLst>
              <a:ext uri="{FF2B5EF4-FFF2-40B4-BE49-F238E27FC236}">
                <a16:creationId xmlns:a16="http://schemas.microsoft.com/office/drawing/2014/main" id="{D504654C-F0AE-4229-911B-96C43B22E5AA}"/>
              </a:ext>
            </a:extLst>
          </p:cNvPr>
          <p:cNvCxnSpPr>
            <a:cxnSpLocks/>
            <a:stCxn id="267" idx="3"/>
            <a:endCxn id="99" idx="0"/>
          </p:cNvCxnSpPr>
          <p:nvPr/>
        </p:nvCxnSpPr>
        <p:spPr>
          <a:xfrm>
            <a:off x="1092269" y="3140623"/>
            <a:ext cx="777517" cy="6557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肘形接點 185">
            <a:extLst>
              <a:ext uri="{FF2B5EF4-FFF2-40B4-BE49-F238E27FC236}">
                <a16:creationId xmlns:a16="http://schemas.microsoft.com/office/drawing/2014/main" id="{C9432C91-7C16-499C-8D12-2DF59D41ECFA}"/>
              </a:ext>
            </a:extLst>
          </p:cNvPr>
          <p:cNvCxnSpPr>
            <a:cxnSpLocks/>
            <a:stCxn id="263" idx="3"/>
            <a:endCxn id="116" idx="2"/>
          </p:cNvCxnSpPr>
          <p:nvPr/>
        </p:nvCxnSpPr>
        <p:spPr>
          <a:xfrm flipV="1">
            <a:off x="1092269" y="5378246"/>
            <a:ext cx="777463" cy="6641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圖片 262">
            <a:extLst>
              <a:ext uri="{FF2B5EF4-FFF2-40B4-BE49-F238E27FC236}">
                <a16:creationId xmlns:a16="http://schemas.microsoft.com/office/drawing/2014/main" id="{75858CEB-67DA-4B2E-A9B1-6E568A2F9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5647420"/>
            <a:ext cx="637200" cy="789954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3A54B122-A631-4689-A4F0-1725CA4BE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4754518"/>
            <a:ext cx="637200" cy="632836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EA62E405-C966-4687-AF46-14F3C03D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9" y="2743465"/>
            <a:ext cx="637200" cy="794316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E6C2A9C8-23A2-452C-8DCE-6E3FAE565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0" y="3784659"/>
            <a:ext cx="635398" cy="635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/>
              <p:nvPr/>
            </p:nvSpPr>
            <p:spPr>
              <a:xfrm>
                <a:off x="4665789" y="4838188"/>
                <a:ext cx="2925288" cy="1831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789" y="4838188"/>
                <a:ext cx="2925288" cy="183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/>
              <p:nvPr/>
            </p:nvSpPr>
            <p:spPr>
              <a:xfrm>
                <a:off x="6636802" y="1464916"/>
                <a:ext cx="2471702" cy="3514552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100" dirty="0">
                    <a:latin typeface="+mj-lt"/>
                  </a:rPr>
                  <a:t>: sparse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sparse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graph embedding for face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graph embedding for context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normalized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normalized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100" dirty="0">
                    <a:latin typeface="+mj-lt"/>
                  </a:rPr>
                  <a:t>: graph feature of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1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100" dirty="0">
                    <a:latin typeface="+mj-lt"/>
                  </a:rPr>
                  <a:t>: graph feature of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concatenation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100" dirty="0">
                    <a:latin typeface="+mj-lt"/>
                  </a:rPr>
                  <a:t>: final representation</a:t>
                </a:r>
              </a:p>
            </p:txBody>
          </p:sp>
        </mc:Choice>
        <mc:Fallback xmlns="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02" y="1464916"/>
                <a:ext cx="2471702" cy="35145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接點: 弧形 288">
            <a:extLst>
              <a:ext uri="{FF2B5EF4-FFF2-40B4-BE49-F238E27FC236}">
                <a16:creationId xmlns:a16="http://schemas.microsoft.com/office/drawing/2014/main" id="{4632C1D7-F706-4D5F-85DF-5321BA727925}"/>
              </a:ext>
            </a:extLst>
          </p:cNvPr>
          <p:cNvCxnSpPr>
            <a:cxnSpLocks/>
            <a:stCxn id="269" idx="0"/>
            <a:endCxn id="228" idx="0"/>
          </p:cNvCxnSpPr>
          <p:nvPr/>
        </p:nvCxnSpPr>
        <p:spPr>
          <a:xfrm rot="16200000" flipH="1">
            <a:off x="4141079" y="417249"/>
            <a:ext cx="249162" cy="6983982"/>
          </a:xfrm>
          <a:prstGeom prst="curvedConnector3">
            <a:avLst>
              <a:gd name="adj1" fmla="val -91748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接點: 弧形 290">
            <a:extLst>
              <a:ext uri="{FF2B5EF4-FFF2-40B4-BE49-F238E27FC236}">
                <a16:creationId xmlns:a16="http://schemas.microsoft.com/office/drawing/2014/main" id="{BEDF1AE9-F365-4C53-BBCC-53A1FFE1CDC1}"/>
              </a:ext>
            </a:extLst>
          </p:cNvPr>
          <p:cNvCxnSpPr>
            <a:cxnSpLocks/>
            <a:stCxn id="265" idx="0"/>
            <a:endCxn id="227" idx="1"/>
          </p:cNvCxnSpPr>
          <p:nvPr/>
        </p:nvCxnSpPr>
        <p:spPr>
          <a:xfrm rot="16200000" flipH="1">
            <a:off x="2381934" y="3146253"/>
            <a:ext cx="1001980" cy="4218510"/>
          </a:xfrm>
          <a:prstGeom prst="curvedConnector4">
            <a:avLst>
              <a:gd name="adj1" fmla="val -22815"/>
              <a:gd name="adj2" fmla="val 53776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578053-213B-F34C-BE35-DA17C995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52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02368-2F22-F148-9125-19369D6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82942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Multi-task Learning Framework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0B1BD1A9-C38D-EA48-9559-1DC04B55A456}"/>
              </a:ext>
            </a:extLst>
          </p:cNvPr>
          <p:cNvSpPr/>
          <p:nvPr/>
        </p:nvSpPr>
        <p:spPr>
          <a:xfrm>
            <a:off x="1385900" y="4186635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B1EF1024-C7C1-1345-B40F-4CE441016AF6}"/>
              </a:ext>
            </a:extLst>
          </p:cNvPr>
          <p:cNvSpPr/>
          <p:nvPr/>
        </p:nvSpPr>
        <p:spPr>
          <a:xfrm>
            <a:off x="1385900" y="175476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9" name="流程圖: 人工作業 6">
            <a:extLst>
              <a:ext uri="{FF2B5EF4-FFF2-40B4-BE49-F238E27FC236}">
                <a16:creationId xmlns:a16="http://schemas.microsoft.com/office/drawing/2014/main" id="{6CF6A566-10B1-BE40-81C8-F26426B3F706}"/>
              </a:ext>
            </a:extLst>
          </p:cNvPr>
          <p:cNvSpPr/>
          <p:nvPr/>
        </p:nvSpPr>
        <p:spPr>
          <a:xfrm rot="16200000">
            <a:off x="2639951" y="179585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0" name="流程圖: 人工作業 7">
            <a:extLst>
              <a:ext uri="{FF2B5EF4-FFF2-40B4-BE49-F238E27FC236}">
                <a16:creationId xmlns:a16="http://schemas.microsoft.com/office/drawing/2014/main" id="{84C57AE1-DB8C-B547-8B64-FDB15D9789FF}"/>
              </a:ext>
            </a:extLst>
          </p:cNvPr>
          <p:cNvSpPr/>
          <p:nvPr/>
        </p:nvSpPr>
        <p:spPr>
          <a:xfrm rot="16200000">
            <a:off x="2650628" y="287033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62C3F5B-2687-6B4E-A95D-2965A0A4CC9F}"/>
              </a:ext>
            </a:extLst>
          </p:cNvPr>
          <p:cNvSpPr txBox="1"/>
          <p:nvPr/>
        </p:nvSpPr>
        <p:spPr>
          <a:xfrm>
            <a:off x="2108887" y="242585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6F5BD18E-8041-8247-A4EC-AF95E3EAF5A2}"/>
              </a:ext>
            </a:extLst>
          </p:cNvPr>
          <p:cNvSpPr txBox="1"/>
          <p:nvPr/>
        </p:nvSpPr>
        <p:spPr>
          <a:xfrm>
            <a:off x="2050883" y="350106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pic>
        <p:nvPicPr>
          <p:cNvPr id="95" name="圖片 94">
            <a:extLst>
              <a:ext uri="{FF2B5EF4-FFF2-40B4-BE49-F238E27FC236}">
                <a16:creationId xmlns:a16="http://schemas.microsoft.com/office/drawing/2014/main" id="{D5045C8C-9358-B64C-AF45-A72BAF3265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348783"/>
            <a:ext cx="504000" cy="554332"/>
          </a:xfrm>
          <a:prstGeom prst="rect">
            <a:avLst/>
          </a:prstGeom>
        </p:spPr>
      </p:pic>
      <p:pic>
        <p:nvPicPr>
          <p:cNvPr id="96" name="圖片 95">
            <a:extLst>
              <a:ext uri="{FF2B5EF4-FFF2-40B4-BE49-F238E27FC236}">
                <a16:creationId xmlns:a16="http://schemas.microsoft.com/office/drawing/2014/main" id="{26C26B95-344E-1147-B601-529F571171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384776"/>
            <a:ext cx="799178" cy="593533"/>
          </a:xfrm>
          <a:prstGeom prst="rect">
            <a:avLst/>
          </a:prstGeom>
        </p:spPr>
      </p:pic>
      <p:cxnSp>
        <p:nvCxnSpPr>
          <p:cNvPr id="98" name="直線單箭頭接點 15">
            <a:extLst>
              <a:ext uri="{FF2B5EF4-FFF2-40B4-BE49-F238E27FC236}">
                <a16:creationId xmlns:a16="http://schemas.microsoft.com/office/drawing/2014/main" id="{B3CB56AF-4CF3-274E-9A67-F32DE1A723EF}"/>
              </a:ext>
            </a:extLst>
          </p:cNvPr>
          <p:cNvCxnSpPr>
            <a:cxnSpLocks/>
            <a:stCxn id="49" idx="2"/>
            <a:endCxn id="97" idx="1"/>
          </p:cNvCxnSpPr>
          <p:nvPr/>
        </p:nvCxnSpPr>
        <p:spPr>
          <a:xfrm>
            <a:off x="3269951" y="2155852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16">
            <a:extLst>
              <a:ext uri="{FF2B5EF4-FFF2-40B4-BE49-F238E27FC236}">
                <a16:creationId xmlns:a16="http://schemas.microsoft.com/office/drawing/2014/main" id="{17D1AAAA-AD6A-4847-9A2C-457BCF4B78A1}"/>
              </a:ext>
            </a:extLst>
          </p:cNvPr>
          <p:cNvCxnSpPr>
            <a:cxnSpLocks/>
            <a:stCxn id="50" idx="2"/>
            <a:endCxn id="97" idx="1"/>
          </p:cNvCxnSpPr>
          <p:nvPr/>
        </p:nvCxnSpPr>
        <p:spPr>
          <a:xfrm flipV="1">
            <a:off x="3280628" y="2689602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23">
            <a:extLst>
              <a:ext uri="{FF2B5EF4-FFF2-40B4-BE49-F238E27FC236}">
                <a16:creationId xmlns:a16="http://schemas.microsoft.com/office/drawing/2014/main" id="{A36D83FB-A243-F54B-9CBA-347BB9307505}"/>
              </a:ext>
            </a:extLst>
          </p:cNvPr>
          <p:cNvCxnSpPr>
            <a:cxnSpLocks/>
            <a:stCxn id="118" idx="2"/>
            <a:endCxn id="100" idx="1"/>
          </p:cNvCxnSpPr>
          <p:nvPr/>
        </p:nvCxnSpPr>
        <p:spPr>
          <a:xfrm>
            <a:off x="3269549" y="4625949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24">
            <a:extLst>
              <a:ext uri="{FF2B5EF4-FFF2-40B4-BE49-F238E27FC236}">
                <a16:creationId xmlns:a16="http://schemas.microsoft.com/office/drawing/2014/main" id="{8A2B82CF-AB5D-5643-A1A9-1CDCB3E1F27F}"/>
              </a:ext>
            </a:extLst>
          </p:cNvPr>
          <p:cNvCxnSpPr>
            <a:cxnSpLocks/>
            <a:stCxn id="119" idx="2"/>
            <a:endCxn id="100" idx="1"/>
          </p:cNvCxnSpPr>
          <p:nvPr/>
        </p:nvCxnSpPr>
        <p:spPr>
          <a:xfrm flipV="1">
            <a:off x="3280226" y="5155784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: 圓角 53">
            <a:extLst>
              <a:ext uri="{FF2B5EF4-FFF2-40B4-BE49-F238E27FC236}">
                <a16:creationId xmlns:a16="http://schemas.microsoft.com/office/drawing/2014/main" id="{A84A37EF-1AAC-BA4B-87C0-C680CE4584AF}"/>
              </a:ext>
            </a:extLst>
          </p:cNvPr>
          <p:cNvSpPr/>
          <p:nvPr/>
        </p:nvSpPr>
        <p:spPr>
          <a:xfrm>
            <a:off x="5006150" y="2906895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4" name="矩形: 圓角 54">
            <a:extLst>
              <a:ext uri="{FF2B5EF4-FFF2-40B4-BE49-F238E27FC236}">
                <a16:creationId xmlns:a16="http://schemas.microsoft.com/office/drawing/2014/main" id="{47CBD614-DB6B-AD4D-B2D7-989CCA594C5B}"/>
              </a:ext>
            </a:extLst>
          </p:cNvPr>
          <p:cNvSpPr/>
          <p:nvPr/>
        </p:nvSpPr>
        <p:spPr>
          <a:xfrm>
            <a:off x="5011852" y="4884273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5" name="直線單箭頭接點 28">
            <a:extLst>
              <a:ext uri="{FF2B5EF4-FFF2-40B4-BE49-F238E27FC236}">
                <a16:creationId xmlns:a16="http://schemas.microsoft.com/office/drawing/2014/main" id="{8787D018-D0A8-904F-B1D1-A17BBDDD1AA4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 flipV="1">
            <a:off x="4872286" y="5154273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B0BBFA19-9F9F-3E4B-A1DD-07596EB8AF63}"/>
              </a:ext>
            </a:extLst>
          </p:cNvPr>
          <p:cNvSpPr/>
          <p:nvPr/>
        </p:nvSpPr>
        <p:spPr>
          <a:xfrm>
            <a:off x="2265903" y="180725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107" name="接點: 弧形 1023">
            <a:extLst>
              <a:ext uri="{FF2B5EF4-FFF2-40B4-BE49-F238E27FC236}">
                <a16:creationId xmlns:a16="http://schemas.microsoft.com/office/drawing/2014/main" id="{1D10D2A8-C52C-6E45-9985-4E7B501B1770}"/>
              </a:ext>
            </a:extLst>
          </p:cNvPr>
          <p:cNvCxnSpPr/>
          <p:nvPr/>
        </p:nvCxnSpPr>
        <p:spPr>
          <a:xfrm flipH="1">
            <a:off x="3549099" y="3192842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E07897BC-E384-0E45-8567-3391429BA807}"/>
              </a:ext>
            </a:extLst>
          </p:cNvPr>
          <p:cNvSpPr txBox="1"/>
          <p:nvPr/>
        </p:nvSpPr>
        <p:spPr>
          <a:xfrm>
            <a:off x="3854690" y="3867609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111" name="直線單箭頭接點 69">
            <a:extLst>
              <a:ext uri="{FF2B5EF4-FFF2-40B4-BE49-F238E27FC236}">
                <a16:creationId xmlns:a16="http://schemas.microsoft.com/office/drawing/2014/main" id="{71B25510-FC12-FA4B-A987-F4A659FDE1EB}"/>
              </a:ext>
            </a:extLst>
          </p:cNvPr>
          <p:cNvCxnSpPr>
            <a:cxnSpLocks/>
            <a:stCxn id="104" idx="3"/>
            <a:endCxn id="110" idx="1"/>
          </p:cNvCxnSpPr>
          <p:nvPr/>
        </p:nvCxnSpPr>
        <p:spPr>
          <a:xfrm flipV="1">
            <a:off x="6271852" y="4821576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A1D01869-984C-4141-8916-AC7AD0BCAD15}"/>
              </a:ext>
            </a:extLst>
          </p:cNvPr>
          <p:cNvSpPr txBox="1"/>
          <p:nvPr/>
        </p:nvSpPr>
        <p:spPr>
          <a:xfrm>
            <a:off x="5559597" y="1771905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0507713D-BDA1-D14B-9527-B03B5EDB0AFF}"/>
              </a:ext>
            </a:extLst>
          </p:cNvPr>
          <p:cNvSpPr txBox="1"/>
          <p:nvPr/>
        </p:nvSpPr>
        <p:spPr>
          <a:xfrm>
            <a:off x="5575777" y="4255302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114" name="Google Shape;163;p25">
            <a:extLst>
              <a:ext uri="{FF2B5EF4-FFF2-40B4-BE49-F238E27FC236}">
                <a16:creationId xmlns:a16="http://schemas.microsoft.com/office/drawing/2014/main" id="{7DC05DC7-7E23-2345-B46E-14AC25FD164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1891550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63;p25">
            <a:extLst>
              <a:ext uri="{FF2B5EF4-FFF2-40B4-BE49-F238E27FC236}">
                <a16:creationId xmlns:a16="http://schemas.microsoft.com/office/drawing/2014/main" id="{7C557DF8-DBAF-4747-AF8B-045566F61D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2944825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直線單箭頭接點 59">
            <a:extLst>
              <a:ext uri="{FF2B5EF4-FFF2-40B4-BE49-F238E27FC236}">
                <a16:creationId xmlns:a16="http://schemas.microsoft.com/office/drawing/2014/main" id="{5FAA3721-17D3-2641-B195-927474D99A52}"/>
              </a:ext>
            </a:extLst>
          </p:cNvPr>
          <p:cNvCxnSpPr>
            <a:cxnSpLocks/>
            <a:stCxn id="114" idx="3"/>
            <a:endCxn id="49" idx="0"/>
          </p:cNvCxnSpPr>
          <p:nvPr/>
        </p:nvCxnSpPr>
        <p:spPr>
          <a:xfrm flipV="1">
            <a:off x="2217997" y="2155852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單箭頭接點 67">
            <a:extLst>
              <a:ext uri="{FF2B5EF4-FFF2-40B4-BE49-F238E27FC236}">
                <a16:creationId xmlns:a16="http://schemas.microsoft.com/office/drawing/2014/main" id="{98D9FB5F-9799-634D-A342-C357873D6E10}"/>
              </a:ext>
            </a:extLst>
          </p:cNvPr>
          <p:cNvCxnSpPr>
            <a:cxnSpLocks/>
            <a:stCxn id="115" idx="3"/>
            <a:endCxn id="50" idx="0"/>
          </p:cNvCxnSpPr>
          <p:nvPr/>
        </p:nvCxnSpPr>
        <p:spPr>
          <a:xfrm flipV="1">
            <a:off x="2213809" y="3230332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流程圖: 人工作業 74">
            <a:extLst>
              <a:ext uri="{FF2B5EF4-FFF2-40B4-BE49-F238E27FC236}">
                <a16:creationId xmlns:a16="http://schemas.microsoft.com/office/drawing/2014/main" id="{BC7D7EFA-4480-1F4B-B542-72ADA22ED4B9}"/>
              </a:ext>
            </a:extLst>
          </p:cNvPr>
          <p:cNvSpPr/>
          <p:nvPr/>
        </p:nvSpPr>
        <p:spPr>
          <a:xfrm rot="16200000">
            <a:off x="2639549" y="426594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19" name="流程圖: 人工作業 75">
            <a:extLst>
              <a:ext uri="{FF2B5EF4-FFF2-40B4-BE49-F238E27FC236}">
                <a16:creationId xmlns:a16="http://schemas.microsoft.com/office/drawing/2014/main" id="{FF5C4204-148C-1345-8379-B6F63B522A45}"/>
              </a:ext>
            </a:extLst>
          </p:cNvPr>
          <p:cNvSpPr/>
          <p:nvPr/>
        </p:nvSpPr>
        <p:spPr>
          <a:xfrm rot="16200000">
            <a:off x="2650226" y="5322213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60D1E7B8-52BF-9A44-9BB3-C861430DE589}"/>
              </a:ext>
            </a:extLst>
          </p:cNvPr>
          <p:cNvSpPr txBox="1"/>
          <p:nvPr/>
        </p:nvSpPr>
        <p:spPr>
          <a:xfrm>
            <a:off x="2108485" y="489004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C40CA980-A866-C34E-9AD5-03478B17CEDF}"/>
              </a:ext>
            </a:extLst>
          </p:cNvPr>
          <p:cNvSpPr txBox="1"/>
          <p:nvPr/>
        </p:nvSpPr>
        <p:spPr>
          <a:xfrm>
            <a:off x="2050883" y="5950871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22" name="直線單箭頭接點 87">
            <a:extLst>
              <a:ext uri="{FF2B5EF4-FFF2-40B4-BE49-F238E27FC236}">
                <a16:creationId xmlns:a16="http://schemas.microsoft.com/office/drawing/2014/main" id="{7F67D83B-7009-4544-9063-56D97512B1D9}"/>
              </a:ext>
            </a:extLst>
          </p:cNvPr>
          <p:cNvCxnSpPr>
            <a:cxnSpLocks/>
            <a:stCxn id="95" idx="3"/>
            <a:endCxn id="118" idx="0"/>
          </p:cNvCxnSpPr>
          <p:nvPr/>
        </p:nvCxnSpPr>
        <p:spPr>
          <a:xfrm>
            <a:off x="2217105" y="4625949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91">
            <a:extLst>
              <a:ext uri="{FF2B5EF4-FFF2-40B4-BE49-F238E27FC236}">
                <a16:creationId xmlns:a16="http://schemas.microsoft.com/office/drawing/2014/main" id="{4D98FC42-AABF-434C-8978-F3253A05E023}"/>
              </a:ext>
            </a:extLst>
          </p:cNvPr>
          <p:cNvCxnSpPr>
            <a:cxnSpLocks/>
            <a:stCxn id="96" idx="3"/>
            <a:endCxn id="119" idx="0"/>
          </p:cNvCxnSpPr>
          <p:nvPr/>
        </p:nvCxnSpPr>
        <p:spPr>
          <a:xfrm>
            <a:off x="2218696" y="5681543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3BA3BB9B-6D4C-454E-AAA9-CC12B52DCF04}"/>
              </a:ext>
            </a:extLst>
          </p:cNvPr>
          <p:cNvSpPr/>
          <p:nvPr/>
        </p:nvSpPr>
        <p:spPr>
          <a:xfrm>
            <a:off x="2261052" y="424887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DF93931F-BB90-8A4D-9777-AC30032B9FFC}"/>
              </a:ext>
            </a:extLst>
          </p:cNvPr>
          <p:cNvSpPr txBox="1"/>
          <p:nvPr/>
        </p:nvSpPr>
        <p:spPr>
          <a:xfrm>
            <a:off x="1694672" y="238085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6F265D1B-FDA0-4D45-8449-2F1A4ABCD494}"/>
              </a:ext>
            </a:extLst>
          </p:cNvPr>
          <p:cNvSpPr txBox="1"/>
          <p:nvPr/>
        </p:nvSpPr>
        <p:spPr>
          <a:xfrm>
            <a:off x="1453079" y="350663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2F18B1C-5B26-924A-A804-EC5D95C9DC9C}"/>
              </a:ext>
            </a:extLst>
          </p:cNvPr>
          <p:cNvSpPr txBox="1"/>
          <p:nvPr/>
        </p:nvSpPr>
        <p:spPr>
          <a:xfrm>
            <a:off x="1686063" y="484742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2A75897C-DAAC-0F48-BDF9-4B8F9552A8F9}"/>
              </a:ext>
            </a:extLst>
          </p:cNvPr>
          <p:cNvSpPr txBox="1"/>
          <p:nvPr/>
        </p:nvSpPr>
        <p:spPr>
          <a:xfrm>
            <a:off x="1453078" y="5982678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34" name="直線單箭頭接點 27">
            <a:extLst>
              <a:ext uri="{FF2B5EF4-FFF2-40B4-BE49-F238E27FC236}">
                <a16:creationId xmlns:a16="http://schemas.microsoft.com/office/drawing/2014/main" id="{444A28B4-5D34-AD44-B242-A8B45C0D10A3}"/>
              </a:ext>
            </a:extLst>
          </p:cNvPr>
          <p:cNvCxnSpPr>
            <a:cxnSpLocks/>
            <a:stCxn id="103" idx="3"/>
            <a:endCxn id="109" idx="1"/>
          </p:cNvCxnSpPr>
          <p:nvPr/>
        </p:nvCxnSpPr>
        <p:spPr>
          <a:xfrm>
            <a:off x="6266150" y="3176895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27">
            <a:extLst>
              <a:ext uri="{FF2B5EF4-FFF2-40B4-BE49-F238E27FC236}">
                <a16:creationId xmlns:a16="http://schemas.microsoft.com/office/drawing/2014/main" id="{5F5EBDE8-49F2-374D-806F-399F6C1A2287}"/>
              </a:ext>
            </a:extLst>
          </p:cNvPr>
          <p:cNvCxnSpPr>
            <a:cxnSpLocks/>
            <a:stCxn id="97" idx="3"/>
            <a:endCxn id="103" idx="1"/>
          </p:cNvCxnSpPr>
          <p:nvPr/>
        </p:nvCxnSpPr>
        <p:spPr>
          <a:xfrm>
            <a:off x="4878148" y="2689602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27">
            <a:extLst>
              <a:ext uri="{FF2B5EF4-FFF2-40B4-BE49-F238E27FC236}">
                <a16:creationId xmlns:a16="http://schemas.microsoft.com/office/drawing/2014/main" id="{BF013117-BAD3-1C41-B982-07AE2061B6F5}"/>
              </a:ext>
            </a:extLst>
          </p:cNvPr>
          <p:cNvCxnSpPr>
            <a:cxnSpLocks/>
            <a:stCxn id="97" idx="3"/>
            <a:endCxn id="133" idx="1"/>
          </p:cNvCxnSpPr>
          <p:nvPr/>
        </p:nvCxnSpPr>
        <p:spPr>
          <a:xfrm flipV="1">
            <a:off x="4878148" y="2330664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單箭頭接點 69">
            <a:extLst>
              <a:ext uri="{FF2B5EF4-FFF2-40B4-BE49-F238E27FC236}">
                <a16:creationId xmlns:a16="http://schemas.microsoft.com/office/drawing/2014/main" id="{10037C58-0874-AD45-B494-D907BEB085E9}"/>
              </a:ext>
            </a:extLst>
          </p:cNvPr>
          <p:cNvCxnSpPr>
            <a:cxnSpLocks/>
            <a:stCxn id="104" idx="3"/>
            <a:endCxn id="137" idx="1"/>
          </p:cNvCxnSpPr>
          <p:nvPr/>
        </p:nvCxnSpPr>
        <p:spPr>
          <a:xfrm>
            <a:off x="6271852" y="5154273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4DF3426-FC01-1E46-91F8-F841E790C4B9}"/>
              </a:ext>
            </a:extLst>
          </p:cNvPr>
          <p:cNvSpPr txBox="1"/>
          <p:nvPr/>
        </p:nvSpPr>
        <p:spPr>
          <a:xfrm>
            <a:off x="5532021" y="261529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97" name="矩形: 圓角 11">
            <a:extLst>
              <a:ext uri="{FF2B5EF4-FFF2-40B4-BE49-F238E27FC236}">
                <a16:creationId xmlns:a16="http://schemas.microsoft.com/office/drawing/2014/main" id="{465FD3F5-60E8-2D4B-AA9A-FCD162C16C29}"/>
              </a:ext>
            </a:extLst>
          </p:cNvPr>
          <p:cNvSpPr/>
          <p:nvPr/>
        </p:nvSpPr>
        <p:spPr>
          <a:xfrm>
            <a:off x="3618148" y="2419602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矩形: 圓角 48">
            <a:extLst>
              <a:ext uri="{FF2B5EF4-FFF2-40B4-BE49-F238E27FC236}">
                <a16:creationId xmlns:a16="http://schemas.microsoft.com/office/drawing/2014/main" id="{5E1901C7-19B8-EF48-A68E-FA0DC785FDB6}"/>
              </a:ext>
            </a:extLst>
          </p:cNvPr>
          <p:cNvSpPr/>
          <p:nvPr/>
        </p:nvSpPr>
        <p:spPr>
          <a:xfrm>
            <a:off x="3612286" y="488578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408620" y="1554946"/>
            <a:ext cx="8147248" cy="489579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33" name="矩形: 圓角 67">
            <a:extLst>
              <a:ext uri="{FF2B5EF4-FFF2-40B4-BE49-F238E27FC236}">
                <a16:creationId xmlns:a16="http://schemas.microsoft.com/office/drawing/2014/main" id="{973D886D-4AC2-0640-B5AA-54E9C2CA9BA5}"/>
              </a:ext>
            </a:extLst>
          </p:cNvPr>
          <p:cNvSpPr/>
          <p:nvPr/>
        </p:nvSpPr>
        <p:spPr>
          <a:xfrm>
            <a:off x="6399505" y="2060664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矩形: 圓角 67">
            <a:extLst>
              <a:ext uri="{FF2B5EF4-FFF2-40B4-BE49-F238E27FC236}">
                <a16:creationId xmlns:a16="http://schemas.microsoft.com/office/drawing/2014/main" id="{69A18B6C-076B-BE44-B19D-480F444CDDBE}"/>
              </a:ext>
            </a:extLst>
          </p:cNvPr>
          <p:cNvSpPr/>
          <p:nvPr/>
        </p:nvSpPr>
        <p:spPr>
          <a:xfrm>
            <a:off x="6402262" y="2906895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0" name="矩形: 圓角 68">
            <a:extLst>
              <a:ext uri="{FF2B5EF4-FFF2-40B4-BE49-F238E27FC236}">
                <a16:creationId xmlns:a16="http://schemas.microsoft.com/office/drawing/2014/main" id="{2F54990F-6CDA-2D4B-824A-B8F9A3EA9207}"/>
              </a:ext>
            </a:extLst>
          </p:cNvPr>
          <p:cNvSpPr/>
          <p:nvPr/>
        </p:nvSpPr>
        <p:spPr>
          <a:xfrm>
            <a:off x="6400391" y="4551576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7" name="矩形: 圓角 68">
            <a:extLst>
              <a:ext uri="{FF2B5EF4-FFF2-40B4-BE49-F238E27FC236}">
                <a16:creationId xmlns:a16="http://schemas.microsoft.com/office/drawing/2014/main" id="{7F00526B-A9BD-AB4F-8FC1-08CC6FFDD40D}"/>
              </a:ext>
            </a:extLst>
          </p:cNvPr>
          <p:cNvSpPr/>
          <p:nvPr/>
        </p:nvSpPr>
        <p:spPr>
          <a:xfrm>
            <a:off x="6400391" y="5319223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68CDDA-835A-9A44-A2CE-0538FACE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8082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Challenges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387020-0CDB-A44C-A927-ED93BC96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696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multi-task learning includes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(emotion recognition)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(depression estimation)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nature of each task is quite different.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design task-aware objective functions to achieve better model convergence for each task.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</a:t>
            </a:r>
          </a:p>
        </p:txBody>
      </p:sp>
      <p:pic>
        <p:nvPicPr>
          <p:cNvPr id="1026" name="Picture 2" descr="Unfolding Linear Regression (Part I) | by Akash Dugam | Medium">
            <a:extLst>
              <a:ext uri="{FF2B5EF4-FFF2-40B4-BE49-F238E27FC236}">
                <a16:creationId xmlns:a16="http://schemas.microsoft.com/office/drawing/2014/main" id="{30B87D20-6FE8-436F-9CDF-33385910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3298710"/>
            <a:ext cx="4248472" cy="34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44843-6EBE-2A48-9023-FED9031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362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EFA97A-DF5A-B644-AE6D-A44F9082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4236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Emotion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is a classification task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an embedding with high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inter-class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separability and 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intra-class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compactness</a:t>
            </a:r>
          </a:p>
        </p:txBody>
      </p: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704699EC-2623-6A41-8991-8F7A45EC2905}"/>
              </a:ext>
            </a:extLst>
          </p:cNvPr>
          <p:cNvGrpSpPr/>
          <p:nvPr/>
        </p:nvGrpSpPr>
        <p:grpSpPr>
          <a:xfrm>
            <a:off x="1420036" y="4928695"/>
            <a:ext cx="1508008" cy="1393729"/>
            <a:chOff x="711082" y="4924009"/>
            <a:chExt cx="1508008" cy="1393729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AAE2779-C188-0644-93D9-F42317869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378" y="502838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8F98226-6A94-1945-AD87-32A08AD37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87" y="510400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5599F1F-2CC9-5042-86B3-74AEB34E9D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8638" y="535601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F27F14E-80FA-5F40-966D-B9B4430A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182" y="50555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03CE27A-F0E4-2C41-948F-A55BABED7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237" y="522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29654873-19A0-BD40-BD0F-F04E4C764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6457" y="5341096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992F361-E5E1-F749-9265-F47A8A97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483" y="4959898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7E0C0BF-FE60-E245-82E4-8F9D409A0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6069" y="4924009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7254AFC-7FB6-0B47-8480-0E32741D1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5804" y="509773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FAA1AC1-2C0C-5E4C-9AF6-B81A9E73A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71" y="555360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13448F8-EF7A-E248-B161-28D7BE9A0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7182" y="513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ED8FC42-7AD5-4A47-BD52-43284AC6C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9090" y="529144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3A924465-F673-4545-8163-BE6FA3137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5378" y="551006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6F002F5-7D52-1A48-8BCC-B2D0CCFBA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82" y="556603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12EFFE6-EFAF-4A4D-8A08-99A32732A5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718" y="580888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792FD46-BE6E-EE4D-971F-FC0747EE6D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2267" y="588773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0848699-A57F-174E-B18E-6B63B6E67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156" y="605501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B6418C0B-7BBC-FB44-92D0-46BEE4DB5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9237" y="613773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5A560A9-384E-9A40-B2F0-D869945CF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7561" y="545381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C363F21-869C-C74D-8E4F-2B3514BBAD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3323" y="561618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CFC4AB89-4A2F-EB43-990A-3ED6C60A9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5231" y="576773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E77FE4BB-B028-EE46-B878-D4E5C93D6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936" y="576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530E3ED7-DE4F-5A40-B933-DA281C395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182" y="594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3E7BC2B-4DD1-0548-914C-C840371EE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090" y="60992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82E4D9-A50E-FC4F-95F7-44A60BED114B}"/>
              </a:ext>
            </a:extLst>
          </p:cNvPr>
          <p:cNvSpPr txBox="1"/>
          <p:nvPr/>
        </p:nvSpPr>
        <p:spPr>
          <a:xfrm>
            <a:off x="716113" y="633631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Original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A67342E-A1E5-D24E-9D79-9B40A2BCE2D7}"/>
              </a:ext>
            </a:extLst>
          </p:cNvPr>
          <p:cNvSpPr/>
          <p:nvPr/>
        </p:nvSpPr>
        <p:spPr>
          <a:xfrm rot="16200000">
            <a:off x="2066157" y="2326596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AEA9B8-E6A4-6448-BA2E-668FDCEDC68E}"/>
              </a:ext>
            </a:extLst>
          </p:cNvPr>
          <p:cNvSpPr/>
          <p:nvPr/>
        </p:nvSpPr>
        <p:spPr>
          <a:xfrm rot="16200000">
            <a:off x="2066157" y="2614628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D816D5-845E-7540-B138-72E8944D56E1}"/>
              </a:ext>
            </a:extLst>
          </p:cNvPr>
          <p:cNvSpPr/>
          <p:nvPr/>
        </p:nvSpPr>
        <p:spPr>
          <a:xfrm rot="16200000">
            <a:off x="2066157" y="3657580"/>
            <a:ext cx="168345" cy="1507184"/>
          </a:xfrm>
          <a:prstGeom prst="rect">
            <a:avLst/>
          </a:prstGeom>
          <a:solidFill>
            <a:srgbClr val="00AA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DC32753-923F-B845-BB88-DA567540E70B}"/>
              </a:ext>
            </a:extLst>
          </p:cNvPr>
          <p:cNvSpPr/>
          <p:nvPr/>
        </p:nvSpPr>
        <p:spPr>
          <a:xfrm rot="16200000">
            <a:off x="2066158" y="3081516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4734F6-C50A-A546-A842-909E8F250B2D}"/>
              </a:ext>
            </a:extLst>
          </p:cNvPr>
          <p:cNvSpPr txBox="1"/>
          <p:nvPr/>
        </p:nvSpPr>
        <p:spPr>
          <a:xfrm rot="5400000">
            <a:off x="2028416" y="3440036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B977C53-4AEF-5849-9ABB-2A1F22A78889}"/>
              </a:ext>
            </a:extLst>
          </p:cNvPr>
          <p:cNvSpPr txBox="1"/>
          <p:nvPr/>
        </p:nvSpPr>
        <p:spPr>
          <a:xfrm rot="5400000">
            <a:off x="2035541" y="3937252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01F4EA31-966D-604E-890E-6DFE9565E00A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rot="10800000" flipH="1" flipV="1">
            <a:off x="1396736" y="3080188"/>
            <a:ext cx="208373" cy="3069512"/>
          </a:xfrm>
          <a:prstGeom prst="curvedConnector3">
            <a:avLst>
              <a:gd name="adj1" fmla="val -246775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線接點 38">
            <a:extLst>
              <a:ext uri="{FF2B5EF4-FFF2-40B4-BE49-F238E27FC236}">
                <a16:creationId xmlns:a16="http://schemas.microsoft.com/office/drawing/2014/main" id="{CAE4866C-9FB8-3740-BCC4-D8873AB7DE7F}"/>
              </a:ext>
            </a:extLst>
          </p:cNvPr>
          <p:cNvCxnSpPr>
            <a:cxnSpLocks/>
            <a:stCxn id="33" idx="0"/>
            <a:endCxn id="7" idx="2"/>
          </p:cNvCxnSpPr>
          <p:nvPr/>
        </p:nvCxnSpPr>
        <p:spPr>
          <a:xfrm rot="10800000" flipH="1" flipV="1">
            <a:off x="1396737" y="3368219"/>
            <a:ext cx="77904" cy="1830475"/>
          </a:xfrm>
          <a:prstGeom prst="curvedConnector3">
            <a:avLst>
              <a:gd name="adj1" fmla="val -193438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線接點 39">
            <a:extLst>
              <a:ext uri="{FF2B5EF4-FFF2-40B4-BE49-F238E27FC236}">
                <a16:creationId xmlns:a16="http://schemas.microsoft.com/office/drawing/2014/main" id="{9D4809B5-B439-0A43-B688-722B60FCCB5D}"/>
              </a:ext>
            </a:extLst>
          </p:cNvPr>
          <p:cNvCxnSpPr>
            <a:cxnSpLocks/>
            <a:stCxn id="35" idx="2"/>
            <a:endCxn id="15" idx="6"/>
          </p:cNvCxnSpPr>
          <p:nvPr/>
        </p:nvCxnSpPr>
        <p:spPr>
          <a:xfrm flipH="1">
            <a:off x="2853025" y="3835107"/>
            <a:ext cx="50897" cy="1813185"/>
          </a:xfrm>
          <a:prstGeom prst="curvedConnector3">
            <a:avLst>
              <a:gd name="adj1" fmla="val -1051251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線接點 40">
            <a:extLst>
              <a:ext uri="{FF2B5EF4-FFF2-40B4-BE49-F238E27FC236}">
                <a16:creationId xmlns:a16="http://schemas.microsoft.com/office/drawing/2014/main" id="{93ED0A91-16BF-C345-980F-BAEB28BBB56C}"/>
              </a:ext>
            </a:extLst>
          </p:cNvPr>
          <p:cNvCxnSpPr>
            <a:cxnSpLocks/>
            <a:stCxn id="34" idx="2"/>
            <a:endCxn id="14" idx="6"/>
          </p:cNvCxnSpPr>
          <p:nvPr/>
        </p:nvCxnSpPr>
        <p:spPr>
          <a:xfrm flipH="1">
            <a:off x="2864758" y="4411172"/>
            <a:ext cx="39163" cy="781250"/>
          </a:xfrm>
          <a:prstGeom prst="curvedConnector3">
            <a:avLst>
              <a:gd name="adj1" fmla="val -48371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06CE5FA-F251-FE4B-9BC2-7E8042394D0A}"/>
              </a:ext>
            </a:extLst>
          </p:cNvPr>
          <p:cNvSpPr txBox="1"/>
          <p:nvPr/>
        </p:nvSpPr>
        <p:spPr>
          <a:xfrm>
            <a:off x="1086482" y="4512932"/>
            <a:ext cx="21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representation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C95D1175-3092-D74C-A535-E2DB3E769121}"/>
              </a:ext>
            </a:extLst>
          </p:cNvPr>
          <p:cNvSpPr>
            <a:spLocks noChangeAspect="1"/>
          </p:cNvSpPr>
          <p:nvPr/>
        </p:nvSpPr>
        <p:spPr>
          <a:xfrm>
            <a:off x="8145103" y="498821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3FA284DA-1365-8C40-A384-3230A5B783DD}"/>
              </a:ext>
            </a:extLst>
          </p:cNvPr>
          <p:cNvSpPr>
            <a:spLocks noChangeAspect="1"/>
          </p:cNvSpPr>
          <p:nvPr/>
        </p:nvSpPr>
        <p:spPr>
          <a:xfrm>
            <a:off x="6426290" y="392521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BD80E1AB-E098-174B-BB07-249146B1EB64}"/>
              </a:ext>
            </a:extLst>
          </p:cNvPr>
          <p:cNvSpPr>
            <a:spLocks noChangeAspect="1"/>
          </p:cNvSpPr>
          <p:nvPr/>
        </p:nvSpPr>
        <p:spPr>
          <a:xfrm>
            <a:off x="7621335" y="40536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BCFD9608-A21D-D145-BBC9-2D470789DD4B}"/>
              </a:ext>
            </a:extLst>
          </p:cNvPr>
          <p:cNvSpPr>
            <a:spLocks noChangeAspect="1"/>
          </p:cNvSpPr>
          <p:nvPr/>
        </p:nvSpPr>
        <p:spPr>
          <a:xfrm>
            <a:off x="7412179" y="396044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47C61AB3-98F9-D84E-828C-A4707A037887}"/>
              </a:ext>
            </a:extLst>
          </p:cNvPr>
          <p:cNvSpPr>
            <a:spLocks noChangeAspect="1"/>
          </p:cNvSpPr>
          <p:nvPr/>
        </p:nvSpPr>
        <p:spPr>
          <a:xfrm>
            <a:off x="7702544" y="5150728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B05E2511-A9C0-774F-B7C8-714F57BCB6E0}"/>
              </a:ext>
            </a:extLst>
          </p:cNvPr>
          <p:cNvSpPr>
            <a:spLocks noChangeAspect="1"/>
          </p:cNvSpPr>
          <p:nvPr/>
        </p:nvSpPr>
        <p:spPr>
          <a:xfrm>
            <a:off x="6197318" y="394317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D6FFEAC6-4AE4-1244-95EF-C677FB340F73}"/>
              </a:ext>
            </a:extLst>
          </p:cNvPr>
          <p:cNvSpPr>
            <a:spLocks noChangeAspect="1"/>
          </p:cNvSpPr>
          <p:nvPr/>
        </p:nvSpPr>
        <p:spPr>
          <a:xfrm>
            <a:off x="6223349" y="517094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F0D4E830-9A61-E043-8059-EE61C3915948}"/>
              </a:ext>
            </a:extLst>
          </p:cNvPr>
          <p:cNvSpPr>
            <a:spLocks noChangeAspect="1"/>
          </p:cNvSpPr>
          <p:nvPr/>
        </p:nvSpPr>
        <p:spPr>
          <a:xfrm>
            <a:off x="5693359" y="508662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961D3B68-3A62-914C-AA9F-138782C7264B}"/>
              </a:ext>
            </a:extLst>
          </p:cNvPr>
          <p:cNvSpPr>
            <a:spLocks noChangeAspect="1"/>
          </p:cNvSpPr>
          <p:nvPr/>
        </p:nvSpPr>
        <p:spPr>
          <a:xfrm>
            <a:off x="6311907" y="496207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3AF528E6-9C9D-F642-9257-D9747DE27EC4}"/>
              </a:ext>
            </a:extLst>
          </p:cNvPr>
          <p:cNvSpPr>
            <a:spLocks noChangeAspect="1"/>
          </p:cNvSpPr>
          <p:nvPr/>
        </p:nvSpPr>
        <p:spPr>
          <a:xfrm>
            <a:off x="7233574" y="380151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BF2FA3D-FA8F-A14D-9D2E-BFFEF12E8763}"/>
              </a:ext>
            </a:extLst>
          </p:cNvPr>
          <p:cNvSpPr>
            <a:spLocks noChangeAspect="1"/>
          </p:cNvSpPr>
          <p:nvPr/>
        </p:nvSpPr>
        <p:spPr>
          <a:xfrm>
            <a:off x="7974291" y="516622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F6C90F85-46A7-3240-B915-E7C75CB246F5}"/>
              </a:ext>
            </a:extLst>
          </p:cNvPr>
          <p:cNvSpPr>
            <a:spLocks noChangeAspect="1"/>
          </p:cNvSpPr>
          <p:nvPr/>
        </p:nvSpPr>
        <p:spPr>
          <a:xfrm>
            <a:off x="6362079" y="368770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453D9CB5-8AF6-EC40-863C-725BDCD1097F}"/>
              </a:ext>
            </a:extLst>
          </p:cNvPr>
          <p:cNvSpPr>
            <a:spLocks noChangeAspect="1"/>
          </p:cNvSpPr>
          <p:nvPr/>
        </p:nvSpPr>
        <p:spPr>
          <a:xfrm>
            <a:off x="5823611" y="533244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56ECC898-BDB7-E348-A431-2B412EF58D1E}"/>
              </a:ext>
            </a:extLst>
          </p:cNvPr>
          <p:cNvSpPr>
            <a:spLocks noChangeAspect="1"/>
          </p:cNvSpPr>
          <p:nvPr/>
        </p:nvSpPr>
        <p:spPr>
          <a:xfrm>
            <a:off x="7717173" y="383521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79D04A12-7E2C-DE4F-B93B-F87EC2A46798}"/>
              </a:ext>
            </a:extLst>
          </p:cNvPr>
          <p:cNvSpPr>
            <a:spLocks noChangeAspect="1"/>
          </p:cNvSpPr>
          <p:nvPr/>
        </p:nvSpPr>
        <p:spPr>
          <a:xfrm>
            <a:off x="6146308" y="5395175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D87567D6-1B10-2F48-B86E-C33A6C341BD3}"/>
              </a:ext>
            </a:extLst>
          </p:cNvPr>
          <p:cNvSpPr>
            <a:spLocks noChangeAspect="1"/>
          </p:cNvSpPr>
          <p:nvPr/>
        </p:nvSpPr>
        <p:spPr>
          <a:xfrm>
            <a:off x="5964509" y="507710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968E9A6-48CB-424D-81F0-45371BE5DB01}"/>
              </a:ext>
            </a:extLst>
          </p:cNvPr>
          <p:cNvSpPr>
            <a:spLocks noChangeAspect="1"/>
          </p:cNvSpPr>
          <p:nvPr/>
        </p:nvSpPr>
        <p:spPr>
          <a:xfrm>
            <a:off x="6101374" y="369497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7AA1E70-6510-784E-984C-4E2588643C94}"/>
              </a:ext>
            </a:extLst>
          </p:cNvPr>
          <p:cNvSpPr>
            <a:spLocks noChangeAspect="1"/>
          </p:cNvSpPr>
          <p:nvPr/>
        </p:nvSpPr>
        <p:spPr>
          <a:xfrm>
            <a:off x="7186160" y="406088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7F76E71B-9862-6148-ACC4-62293955875E}"/>
              </a:ext>
            </a:extLst>
          </p:cNvPr>
          <p:cNvSpPr>
            <a:spLocks noChangeAspect="1"/>
          </p:cNvSpPr>
          <p:nvPr/>
        </p:nvSpPr>
        <p:spPr>
          <a:xfrm>
            <a:off x="7684137" y="489339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9F9C6D93-AD92-7243-81A9-3B6EB9356CCC}"/>
              </a:ext>
            </a:extLst>
          </p:cNvPr>
          <p:cNvSpPr>
            <a:spLocks noChangeAspect="1"/>
          </p:cNvSpPr>
          <p:nvPr/>
        </p:nvSpPr>
        <p:spPr>
          <a:xfrm>
            <a:off x="6142341" y="420795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5E78EBE-53C3-DC44-8883-341BEDD501C1}"/>
              </a:ext>
            </a:extLst>
          </p:cNvPr>
          <p:cNvSpPr>
            <a:spLocks noChangeAspect="1"/>
          </p:cNvSpPr>
          <p:nvPr/>
        </p:nvSpPr>
        <p:spPr>
          <a:xfrm>
            <a:off x="5947190" y="397831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76D48601-2F5C-AA42-BA0E-B28E907ED56D}"/>
              </a:ext>
            </a:extLst>
          </p:cNvPr>
          <p:cNvSpPr>
            <a:spLocks noChangeAspect="1"/>
          </p:cNvSpPr>
          <p:nvPr/>
        </p:nvSpPr>
        <p:spPr>
          <a:xfrm>
            <a:off x="7916904" y="487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369CFACA-02E8-3341-8345-5AFE4EC5CD73}"/>
              </a:ext>
            </a:extLst>
          </p:cNvPr>
          <p:cNvSpPr>
            <a:spLocks noChangeAspect="1"/>
          </p:cNvSpPr>
          <p:nvPr/>
        </p:nvSpPr>
        <p:spPr>
          <a:xfrm>
            <a:off x="7498150" y="505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32E39B7-E2B8-F244-942A-E8ECB92E90C7}"/>
              </a:ext>
            </a:extLst>
          </p:cNvPr>
          <p:cNvSpPr>
            <a:spLocks noChangeAspect="1"/>
          </p:cNvSpPr>
          <p:nvPr/>
        </p:nvSpPr>
        <p:spPr>
          <a:xfrm>
            <a:off x="7859470" y="400981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8B119FF5-F2A3-E846-9574-4CBA15BCEDB7}"/>
              </a:ext>
            </a:extLst>
          </p:cNvPr>
          <p:cNvSpPr txBox="1"/>
          <p:nvPr/>
        </p:nvSpPr>
        <p:spPr>
          <a:xfrm>
            <a:off x="5551541" y="632344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Learned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9BFC2819-A283-1E41-A7B1-D796BC30F156}"/>
              </a:ext>
            </a:extLst>
          </p:cNvPr>
          <p:cNvSpPr/>
          <p:nvPr/>
        </p:nvSpPr>
        <p:spPr>
          <a:xfrm rot="1501508">
            <a:off x="5888138" y="3463087"/>
            <a:ext cx="807887" cy="1078559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3912F8CE-4321-444E-ABF9-AF32A295C945}"/>
              </a:ext>
            </a:extLst>
          </p:cNvPr>
          <p:cNvSpPr txBox="1"/>
          <p:nvPr/>
        </p:nvSpPr>
        <p:spPr>
          <a:xfrm>
            <a:off x="5487616" y="2763431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intra-class 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compactness</a:t>
            </a:r>
            <a:endParaRPr lang="zh-TW" altLang="en-US" sz="1400" b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8" name="曲線接點 70">
            <a:extLst>
              <a:ext uri="{FF2B5EF4-FFF2-40B4-BE49-F238E27FC236}">
                <a16:creationId xmlns:a16="http://schemas.microsoft.com/office/drawing/2014/main" id="{E6AF40AE-CA17-4D4A-B090-EC9BB358BB2F}"/>
              </a:ext>
            </a:extLst>
          </p:cNvPr>
          <p:cNvCxnSpPr>
            <a:cxnSpLocks/>
            <a:stCxn id="159" idx="5"/>
            <a:endCxn id="161" idx="5"/>
          </p:cNvCxnSpPr>
          <p:nvPr/>
        </p:nvCxnSpPr>
        <p:spPr>
          <a:xfrm rot="5400000" flipH="1" flipV="1">
            <a:off x="6631617" y="4813811"/>
            <a:ext cx="363655" cy="1503001"/>
          </a:xfrm>
          <a:prstGeom prst="curvedConnector4">
            <a:avLst>
              <a:gd name="adj1" fmla="val -62862"/>
              <a:gd name="adj2" fmla="val 66357"/>
            </a:avLst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橢圓 158">
            <a:extLst>
              <a:ext uri="{FF2B5EF4-FFF2-40B4-BE49-F238E27FC236}">
                <a16:creationId xmlns:a16="http://schemas.microsoft.com/office/drawing/2014/main" id="{78B284C3-4A4A-E748-88C8-EB6ADBF9D5DC}"/>
              </a:ext>
            </a:extLst>
          </p:cNvPr>
          <p:cNvSpPr/>
          <p:nvPr/>
        </p:nvSpPr>
        <p:spPr>
          <a:xfrm rot="2529662">
            <a:off x="5664896" y="4698023"/>
            <a:ext cx="865750" cy="1107061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8DC8F83D-F59F-484C-9FD2-A6154218EC62}"/>
              </a:ext>
            </a:extLst>
          </p:cNvPr>
          <p:cNvSpPr/>
          <p:nvPr/>
        </p:nvSpPr>
        <p:spPr>
          <a:xfrm rot="5400000">
            <a:off x="7196849" y="3498538"/>
            <a:ext cx="768774" cy="110706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D5F62B3-F058-B541-B2FF-33880BA16255}"/>
              </a:ext>
            </a:extLst>
          </p:cNvPr>
          <p:cNvSpPr/>
          <p:nvPr/>
        </p:nvSpPr>
        <p:spPr>
          <a:xfrm rot="5400000">
            <a:off x="7587943" y="4617800"/>
            <a:ext cx="691231" cy="1042593"/>
          </a:xfrm>
          <a:prstGeom prst="ellipse">
            <a:avLst/>
          </a:prstGeom>
          <a:noFill/>
          <a:ln w="28575">
            <a:solidFill>
              <a:srgbClr val="5B9B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2" name="接點: 弧形 161">
            <a:extLst>
              <a:ext uri="{FF2B5EF4-FFF2-40B4-BE49-F238E27FC236}">
                <a16:creationId xmlns:a16="http://schemas.microsoft.com/office/drawing/2014/main" id="{9A915964-BCBA-1749-8F78-7819CA36A1A9}"/>
              </a:ext>
            </a:extLst>
          </p:cNvPr>
          <p:cNvCxnSpPr>
            <a:cxnSpLocks/>
            <a:stCxn id="156" idx="1"/>
            <a:endCxn id="157" idx="2"/>
          </p:cNvCxnSpPr>
          <p:nvPr/>
        </p:nvCxnSpPr>
        <p:spPr>
          <a:xfrm rot="5400000" flipH="1" flipV="1">
            <a:off x="6285919" y="3195305"/>
            <a:ext cx="249359" cy="432052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26FABE-CF8B-8E4C-9334-7C2475FEE5C2}"/>
              </a:ext>
            </a:extLst>
          </p:cNvPr>
          <p:cNvSpPr txBox="1"/>
          <p:nvPr/>
        </p:nvSpPr>
        <p:spPr>
          <a:xfrm>
            <a:off x="6539142" y="5521336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inter-class 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separability</a:t>
            </a:r>
            <a:endParaRPr lang="zh-TW" altLang="en-US" sz="14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561E6DE9-B28C-E247-86C3-1FBEE9B12ED2}"/>
              </a:ext>
            </a:extLst>
          </p:cNvPr>
          <p:cNvGrpSpPr/>
          <p:nvPr/>
        </p:nvGrpSpPr>
        <p:grpSpPr>
          <a:xfrm>
            <a:off x="3681993" y="3244914"/>
            <a:ext cx="1789421" cy="2067477"/>
            <a:chOff x="3571402" y="3285073"/>
            <a:chExt cx="1789421" cy="2067477"/>
          </a:xfrm>
        </p:grpSpPr>
        <p:sp>
          <p:nvSpPr>
            <p:cNvPr id="154" name="向右箭號 153">
              <a:extLst>
                <a:ext uri="{FF2B5EF4-FFF2-40B4-BE49-F238E27FC236}">
                  <a16:creationId xmlns:a16="http://schemas.microsoft.com/office/drawing/2014/main" id="{8262259D-8E22-B14A-AC27-705CCBD2F03F}"/>
                </a:ext>
              </a:extLst>
            </p:cNvPr>
            <p:cNvSpPr/>
            <p:nvPr/>
          </p:nvSpPr>
          <p:spPr>
            <a:xfrm>
              <a:off x="3977575" y="3760890"/>
              <a:ext cx="977074" cy="1591660"/>
            </a:xfrm>
            <a:prstGeom prst="rightArrow">
              <a:avLst>
                <a:gd name="adj1" fmla="val 46294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F9CC5496-536B-4C4E-B49E-B137B59CCF76}"/>
                </a:ext>
              </a:extLst>
            </p:cNvPr>
            <p:cNvSpPr txBox="1"/>
            <p:nvPr/>
          </p:nvSpPr>
          <p:spPr>
            <a:xfrm>
              <a:off x="3571402" y="3285073"/>
              <a:ext cx="17894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>
                  <a:latin typeface="Times" pitchFamily="2" charset="0"/>
                </a:rPr>
                <a:t>Metric learning</a:t>
              </a:r>
              <a:endParaRPr kumimoji="1" lang="zh-TW" altLang="en-US" sz="2000" dirty="0">
                <a:latin typeface="Times" pitchFamily="2" charset="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732571-3412-8B4D-B238-BF8FB449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49996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-811702" y="3559676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754508D8-1A84-8B4C-8AA5-959C8731C7ED}"/>
              </a:ext>
            </a:extLst>
          </p:cNvPr>
          <p:cNvSpPr txBox="1"/>
          <p:nvPr/>
        </p:nvSpPr>
        <p:spPr>
          <a:xfrm>
            <a:off x="2744257" y="6251385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(cosine-similarity)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C110B10-102B-724C-B3E8-2C8177470EFA}"/>
              </a:ext>
            </a:extLst>
          </p:cNvPr>
          <p:cNvSpPr txBox="1"/>
          <p:nvPr/>
        </p:nvSpPr>
        <p:spPr>
          <a:xfrm>
            <a:off x="916490" y="326473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92307BE-AFC2-884F-835D-5477B12FADAF}"/>
              </a:ext>
            </a:extLst>
          </p:cNvPr>
          <p:cNvSpPr txBox="1"/>
          <p:nvPr/>
        </p:nvSpPr>
        <p:spPr>
          <a:xfrm>
            <a:off x="3029359" y="538184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8" name="Picture 2" descr="File:Sphere wireframe 10deg 10r.svg — Wikimedia Commons">
            <a:extLst>
              <a:ext uri="{FF2B5EF4-FFF2-40B4-BE49-F238E27FC236}">
                <a16:creationId xmlns:a16="http://schemas.microsoft.com/office/drawing/2014/main" id="{25C2433F-8EF3-184C-8D14-071BD4CDC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636087"/>
            <a:ext cx="4079425" cy="40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橢圓 60">
            <a:extLst>
              <a:ext uri="{FF2B5EF4-FFF2-40B4-BE49-F238E27FC236}">
                <a16:creationId xmlns:a16="http://schemas.microsoft.com/office/drawing/2014/main" id="{104CA60B-2A97-1248-AB04-35C37359C01D}"/>
              </a:ext>
            </a:extLst>
          </p:cNvPr>
          <p:cNvSpPr/>
          <p:nvPr/>
        </p:nvSpPr>
        <p:spPr>
          <a:xfrm>
            <a:off x="2219382" y="3836823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CA2838BE-B97C-6A42-9022-B6356E006401}"/>
              </a:ext>
            </a:extLst>
          </p:cNvPr>
          <p:cNvSpPr/>
          <p:nvPr/>
        </p:nvSpPr>
        <p:spPr>
          <a:xfrm>
            <a:off x="2744257" y="4393334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D47B5BC1-6E3D-DE4A-B399-68FD486F0D94}"/>
              </a:ext>
            </a:extLst>
          </p:cNvPr>
          <p:cNvSpPr/>
          <p:nvPr/>
        </p:nvSpPr>
        <p:spPr>
          <a:xfrm>
            <a:off x="6569118" y="3934637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4A06E703-DBE9-684A-A490-B0F0462267FB}"/>
              </a:ext>
            </a:extLst>
          </p:cNvPr>
          <p:cNvSpPr/>
          <p:nvPr/>
        </p:nvSpPr>
        <p:spPr>
          <a:xfrm>
            <a:off x="5436096" y="4746919"/>
            <a:ext cx="216000" cy="216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5" name="接點: 弧形 51">
            <a:extLst>
              <a:ext uri="{FF2B5EF4-FFF2-40B4-BE49-F238E27FC236}">
                <a16:creationId xmlns:a16="http://schemas.microsoft.com/office/drawing/2014/main" id="{DB7D06C7-D71D-6048-8113-6E6F7BAE6D9B}"/>
              </a:ext>
            </a:extLst>
          </p:cNvPr>
          <p:cNvCxnSpPr>
            <a:cxnSpLocks/>
            <a:stCxn id="61" idx="0"/>
            <a:endCxn id="63" idx="0"/>
          </p:cNvCxnSpPr>
          <p:nvPr/>
        </p:nvCxnSpPr>
        <p:spPr>
          <a:xfrm rot="16200000" flipH="1">
            <a:off x="4453343" y="1710862"/>
            <a:ext cx="97814" cy="4349736"/>
          </a:xfrm>
          <a:prstGeom prst="curvedConnector3">
            <a:avLst>
              <a:gd name="adj1" fmla="val -437456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FAFA815-6DE7-0B4F-8884-A256209081E8}"/>
              </a:ext>
            </a:extLst>
          </p:cNvPr>
          <p:cNvSpPr txBox="1"/>
          <p:nvPr/>
        </p:nvSpPr>
        <p:spPr>
          <a:xfrm>
            <a:off x="2435382" y="2773625"/>
            <a:ext cx="246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Mapping to Hyper-sphere</a:t>
            </a:r>
            <a:endParaRPr lang="zh-TW" altLang="en-US" sz="1400" b="1" dirty="0">
              <a:solidFill>
                <a:srgbClr val="7030A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7" name="接點: 弧形 56">
            <a:extLst>
              <a:ext uri="{FF2B5EF4-FFF2-40B4-BE49-F238E27FC236}">
                <a16:creationId xmlns:a16="http://schemas.microsoft.com/office/drawing/2014/main" id="{ECC6A767-087F-8345-AEE2-550D951ABD53}"/>
              </a:ext>
            </a:extLst>
          </p:cNvPr>
          <p:cNvCxnSpPr>
            <a:cxnSpLocks/>
            <a:stCxn id="62" idx="6"/>
            <a:endCxn id="64" idx="2"/>
          </p:cNvCxnSpPr>
          <p:nvPr/>
        </p:nvCxnSpPr>
        <p:spPr>
          <a:xfrm>
            <a:off x="2960257" y="4501334"/>
            <a:ext cx="2475839" cy="353585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3BAA9320-A84B-5841-99FC-2185BDA56755}"/>
              </a:ext>
            </a:extLst>
          </p:cNvPr>
          <p:cNvSpPr/>
          <p:nvPr/>
        </p:nvSpPr>
        <p:spPr>
          <a:xfrm rot="19127046">
            <a:off x="2194425" y="3535046"/>
            <a:ext cx="731543" cy="135391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3C19A582-C74A-7E44-8795-E1276833C6CB}"/>
              </a:ext>
            </a:extLst>
          </p:cNvPr>
          <p:cNvSpPr txBox="1"/>
          <p:nvPr/>
        </p:nvSpPr>
        <p:spPr>
          <a:xfrm>
            <a:off x="1810436" y="4438912"/>
            <a:ext cx="689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&gt; m</a:t>
            </a:r>
            <a:endParaRPr kumimoji="1" lang="zh-TW" altLang="en-US" dirty="0">
              <a:solidFill>
                <a:srgbClr val="0070C0"/>
              </a:solidFill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2FC57F74-E085-2748-B425-0FAD16028148}"/>
              </a:ext>
            </a:extLst>
          </p:cNvPr>
          <p:cNvSpPr/>
          <p:nvPr/>
        </p:nvSpPr>
        <p:spPr>
          <a:xfrm>
            <a:off x="1060518" y="5416382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707FE9A-53AF-2C4E-8D41-0294901C49AD}"/>
              </a:ext>
            </a:extLst>
          </p:cNvPr>
          <p:cNvSpPr/>
          <p:nvPr/>
        </p:nvSpPr>
        <p:spPr>
          <a:xfrm>
            <a:off x="806880" y="565403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Anchor</a:t>
            </a: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E4C247E-F071-5743-AB60-DC89F2B069BF}"/>
              </a:ext>
            </a:extLst>
          </p:cNvPr>
          <p:cNvGrpSpPr/>
          <p:nvPr/>
        </p:nvGrpSpPr>
        <p:grpSpPr>
          <a:xfrm>
            <a:off x="2528420" y="4036273"/>
            <a:ext cx="731543" cy="1353911"/>
            <a:chOff x="2486485" y="3962772"/>
            <a:chExt cx="731543" cy="1353911"/>
          </a:xfrm>
        </p:grpSpPr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8C0DC59A-5520-B640-BD64-473CC5CB09BF}"/>
                </a:ext>
              </a:extLst>
            </p:cNvPr>
            <p:cNvSpPr/>
            <p:nvPr/>
          </p:nvSpPr>
          <p:spPr>
            <a:xfrm>
              <a:off x="2528257" y="4118206"/>
              <a:ext cx="216000" cy="216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EAAF43EF-A651-D846-AB54-C7C35831F869}"/>
                </a:ext>
              </a:extLst>
            </p:cNvPr>
            <p:cNvSpPr/>
            <p:nvPr/>
          </p:nvSpPr>
          <p:spPr>
            <a:xfrm>
              <a:off x="2951161" y="4862004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橢圓 80">
              <a:extLst>
                <a:ext uri="{FF2B5EF4-FFF2-40B4-BE49-F238E27FC236}">
                  <a16:creationId xmlns:a16="http://schemas.microsoft.com/office/drawing/2014/main" id="{01DFD466-440B-A240-864B-CB74ACAC12A3}"/>
                </a:ext>
              </a:extLst>
            </p:cNvPr>
            <p:cNvSpPr/>
            <p:nvPr/>
          </p:nvSpPr>
          <p:spPr>
            <a:xfrm rot="20135067">
              <a:off x="2486485" y="3962772"/>
              <a:ext cx="731543" cy="1353911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78027BDC-1828-D149-872F-81042555F312}"/>
              </a:ext>
            </a:extLst>
          </p:cNvPr>
          <p:cNvGrpSpPr/>
          <p:nvPr/>
        </p:nvGrpSpPr>
        <p:grpSpPr>
          <a:xfrm>
            <a:off x="1276518" y="3416545"/>
            <a:ext cx="1353911" cy="731543"/>
            <a:chOff x="1285987" y="3418016"/>
            <a:chExt cx="1353911" cy="731543"/>
          </a:xfrm>
        </p:grpSpPr>
        <p:sp>
          <p:nvSpPr>
            <p:cNvPr id="79" name="橢圓 78">
              <a:extLst>
                <a:ext uri="{FF2B5EF4-FFF2-40B4-BE49-F238E27FC236}">
                  <a16:creationId xmlns:a16="http://schemas.microsoft.com/office/drawing/2014/main" id="{AF4C6AC3-0462-294C-950E-E88181BCC390}"/>
                </a:ext>
              </a:extLst>
            </p:cNvPr>
            <p:cNvSpPr/>
            <p:nvPr/>
          </p:nvSpPr>
          <p:spPr>
            <a:xfrm>
              <a:off x="1499997" y="3534431"/>
              <a:ext cx="216000" cy="216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橢圓 79">
              <a:extLst>
                <a:ext uri="{FF2B5EF4-FFF2-40B4-BE49-F238E27FC236}">
                  <a16:creationId xmlns:a16="http://schemas.microsoft.com/office/drawing/2014/main" id="{94CA78D4-B794-484B-A1F7-F0E08334C0A6}"/>
                </a:ext>
              </a:extLst>
            </p:cNvPr>
            <p:cNvSpPr/>
            <p:nvPr/>
          </p:nvSpPr>
          <p:spPr>
            <a:xfrm>
              <a:off x="2283644" y="3864785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81">
              <a:extLst>
                <a:ext uri="{FF2B5EF4-FFF2-40B4-BE49-F238E27FC236}">
                  <a16:creationId xmlns:a16="http://schemas.microsoft.com/office/drawing/2014/main" id="{82FC3B7B-F5C6-E949-A477-2C14FB5451B8}"/>
                </a:ext>
              </a:extLst>
            </p:cNvPr>
            <p:cNvSpPr/>
            <p:nvPr/>
          </p:nvSpPr>
          <p:spPr>
            <a:xfrm rot="17704227">
              <a:off x="1597171" y="3106832"/>
              <a:ext cx="731543" cy="1353911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6FBB1DBD-6E60-344A-BE19-1103D85C61C2}"/>
              </a:ext>
            </a:extLst>
          </p:cNvPr>
          <p:cNvGrpSpPr/>
          <p:nvPr/>
        </p:nvGrpSpPr>
        <p:grpSpPr>
          <a:xfrm>
            <a:off x="1244886" y="2852936"/>
            <a:ext cx="7357455" cy="2595078"/>
            <a:chOff x="1244886" y="2852936"/>
            <a:chExt cx="7357455" cy="2595078"/>
          </a:xfrm>
        </p:grpSpPr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9B9DBA63-2ECE-D040-A932-82CE624AFA60}"/>
                </a:ext>
              </a:extLst>
            </p:cNvPr>
            <p:cNvGrpSpPr/>
            <p:nvPr/>
          </p:nvGrpSpPr>
          <p:grpSpPr>
            <a:xfrm>
              <a:off x="1244886" y="2852936"/>
              <a:ext cx="6874162" cy="2595078"/>
              <a:chOff x="1244886" y="2852936"/>
              <a:chExt cx="6874162" cy="2595078"/>
            </a:xfrm>
          </p:grpSpPr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F01C60A-D24C-6F49-8403-798DA04ADA88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1244886" y="4609334"/>
                <a:ext cx="2160000" cy="83868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接點: 弧形 51">
                <a:extLst>
                  <a:ext uri="{FF2B5EF4-FFF2-40B4-BE49-F238E27FC236}">
                    <a16:creationId xmlns:a16="http://schemas.microsoft.com/office/drawing/2014/main" id="{A23B31C5-5723-DC4F-AF23-6808843D06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4886" y="4221088"/>
                <a:ext cx="1167114" cy="388248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橢圓 110">
                <a:extLst>
                  <a:ext uri="{FF2B5EF4-FFF2-40B4-BE49-F238E27FC236}">
                    <a16:creationId xmlns:a16="http://schemas.microsoft.com/office/drawing/2014/main" id="{7903AD1C-1543-F641-A9D5-6D5BE0971456}"/>
                  </a:ext>
                </a:extLst>
              </p:cNvPr>
              <p:cNvSpPr/>
              <p:nvPr/>
            </p:nvSpPr>
            <p:spPr>
              <a:xfrm>
                <a:off x="4528312" y="2852936"/>
                <a:ext cx="3590736" cy="21093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字方塊 114">
                  <a:extLst>
                    <a:ext uri="{FF2B5EF4-FFF2-40B4-BE49-F238E27FC236}">
                      <a16:creationId xmlns:a16="http://schemas.microsoft.com/office/drawing/2014/main" id="{72614C22-56DC-5A4D-A732-A420F3EAC0D3}"/>
                    </a:ext>
                  </a:extLst>
                </p:cNvPr>
                <p:cNvSpPr txBox="1"/>
                <p:nvPr/>
              </p:nvSpPr>
              <p:spPr>
                <a:xfrm>
                  <a:off x="7969308" y="3445586"/>
                  <a:ext cx="6330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文字方塊 114">
                  <a:extLst>
                    <a:ext uri="{FF2B5EF4-FFF2-40B4-BE49-F238E27FC236}">
                      <a16:creationId xmlns:a16="http://schemas.microsoft.com/office/drawing/2014/main" id="{72614C22-56DC-5A4D-A732-A420F3EAC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9308" y="3445586"/>
                  <a:ext cx="63303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群組 116">
            <a:extLst>
              <a:ext uri="{FF2B5EF4-FFF2-40B4-BE49-F238E27FC236}">
                <a16:creationId xmlns:a16="http://schemas.microsoft.com/office/drawing/2014/main" id="{571FC21E-C4D3-4845-8698-33198606795A}"/>
              </a:ext>
            </a:extLst>
          </p:cNvPr>
          <p:cNvGrpSpPr/>
          <p:nvPr/>
        </p:nvGrpSpPr>
        <p:grpSpPr>
          <a:xfrm>
            <a:off x="1244886" y="2367104"/>
            <a:ext cx="6195797" cy="3080910"/>
            <a:chOff x="1244886" y="2367104"/>
            <a:chExt cx="6195797" cy="3080910"/>
          </a:xfrm>
        </p:grpSpPr>
        <p:grpSp>
          <p:nvGrpSpPr>
            <p:cNvPr id="113" name="群組 112">
              <a:extLst>
                <a:ext uri="{FF2B5EF4-FFF2-40B4-BE49-F238E27FC236}">
                  <a16:creationId xmlns:a16="http://schemas.microsoft.com/office/drawing/2014/main" id="{5A6FEB26-5BA6-3743-81B2-DEB3628CADBD}"/>
                </a:ext>
              </a:extLst>
            </p:cNvPr>
            <p:cNvGrpSpPr/>
            <p:nvPr/>
          </p:nvGrpSpPr>
          <p:grpSpPr>
            <a:xfrm>
              <a:off x="1244886" y="2638290"/>
              <a:ext cx="6150465" cy="2809724"/>
              <a:chOff x="1244886" y="2638290"/>
              <a:chExt cx="6150465" cy="2809724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B0D56F3B-DE1C-E043-BCDB-B8A7C7FA5FFD}"/>
                  </a:ext>
                </a:extLst>
              </p:cNvPr>
              <p:cNvCxnSpPr>
                <a:cxnSpLocks/>
                <a:endCxn id="73" idx="7"/>
              </p:cNvCxnSpPr>
              <p:nvPr/>
            </p:nvCxnSpPr>
            <p:spPr>
              <a:xfrm flipH="1">
                <a:off x="1244886" y="3284984"/>
                <a:ext cx="950850" cy="216303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接點: 弧形 51">
                <a:extLst>
                  <a:ext uri="{FF2B5EF4-FFF2-40B4-BE49-F238E27FC236}">
                    <a16:creationId xmlns:a16="http://schemas.microsoft.com/office/drawing/2014/main" id="{E4BA21D2-4F8E-4741-88EC-CD7F21199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95736" y="3021177"/>
                <a:ext cx="3096344" cy="263807"/>
              </a:xfrm>
              <a:prstGeom prst="curvedConnector3">
                <a:avLst>
                  <a:gd name="adj1" fmla="val 50000"/>
                </a:avLst>
              </a:prstGeom>
              <a:ln w="38100">
                <a:solidFill>
                  <a:srgbClr val="7030A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2E8493F7-66AC-A541-AC48-78BEB1C8C287}"/>
                  </a:ext>
                </a:extLst>
              </p:cNvPr>
              <p:cNvSpPr/>
              <p:nvPr/>
            </p:nvSpPr>
            <p:spPr>
              <a:xfrm>
                <a:off x="5252009" y="2638290"/>
                <a:ext cx="2143342" cy="1188347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4D4EE8F-6250-9548-9D0A-A3E0DF4C8BC0}"/>
                    </a:ext>
                  </a:extLst>
                </p:cNvPr>
                <p:cNvSpPr txBox="1"/>
                <p:nvPr/>
              </p:nvSpPr>
              <p:spPr>
                <a:xfrm>
                  <a:off x="6807650" y="2367104"/>
                  <a:ext cx="633033" cy="3907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zh-TW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文字方塊 113">
                  <a:extLst>
                    <a:ext uri="{FF2B5EF4-FFF2-40B4-BE49-F238E27FC236}">
                      <a16:creationId xmlns:a16="http://schemas.microsoft.com/office/drawing/2014/main" id="{14D4EE8F-6250-9548-9D0A-A3E0DF4C8B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650" y="2367104"/>
                  <a:ext cx="633033" cy="390748"/>
                </a:xfrm>
                <a:prstGeom prst="rect">
                  <a:avLst/>
                </a:prstGeom>
                <a:blipFill>
                  <a:blip r:embed="rId6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F9F67277-55F2-5540-9FCB-0BC612EF6A7B}"/>
              </a:ext>
            </a:extLst>
          </p:cNvPr>
          <p:cNvGrpSpPr/>
          <p:nvPr/>
        </p:nvGrpSpPr>
        <p:grpSpPr>
          <a:xfrm>
            <a:off x="2339752" y="3899946"/>
            <a:ext cx="578918" cy="662788"/>
            <a:chOff x="2349711" y="3899567"/>
            <a:chExt cx="578918" cy="662788"/>
          </a:xfrm>
        </p:grpSpPr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36CE51CD-4AD3-6442-9C5C-999697A66B26}"/>
                </a:ext>
              </a:extLst>
            </p:cNvPr>
            <p:cNvSpPr/>
            <p:nvPr/>
          </p:nvSpPr>
          <p:spPr>
            <a:xfrm>
              <a:off x="2349711" y="3899567"/>
              <a:ext cx="216000" cy="216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6F394C71-494E-D642-A620-83E2267C43C8}"/>
                </a:ext>
              </a:extLst>
            </p:cNvPr>
            <p:cNvSpPr/>
            <p:nvPr/>
          </p:nvSpPr>
          <p:spPr>
            <a:xfrm>
              <a:off x="2712629" y="4346355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3390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6" grpId="0"/>
      <p:bldP spid="71" grpId="0" animBg="1"/>
      <p:bldP spid="71" grpId="1" animBg="1"/>
      <p:bldP spid="72" grpId="0"/>
      <p:bldP spid="7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pic>
        <p:nvPicPr>
          <p:cNvPr id="43" name="Picture 2" descr="File:Sphere wireframe 10deg 10r.svg — Wikimedia Commons">
            <a:extLst>
              <a:ext uri="{FF2B5EF4-FFF2-40B4-BE49-F238E27FC236}">
                <a16:creationId xmlns:a16="http://schemas.microsoft.com/office/drawing/2014/main" id="{78901F71-2345-914E-9EC2-BBD7FDE9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2636087"/>
            <a:ext cx="4079425" cy="40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6D31880-AC75-7E45-9F29-E71A06685CE5}"/>
              </a:ext>
            </a:extLst>
          </p:cNvPr>
          <p:cNvSpPr/>
          <p:nvPr/>
        </p:nvSpPr>
        <p:spPr>
          <a:xfrm>
            <a:off x="4811712" y="2636087"/>
            <a:ext cx="3600000" cy="3600000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9BDDE54F-C314-8648-B4FB-35385B1AF938}"/>
              </a:ext>
            </a:extLst>
          </p:cNvPr>
          <p:cNvCxnSpPr>
            <a:cxnSpLocks/>
          </p:cNvCxnSpPr>
          <p:nvPr/>
        </p:nvCxnSpPr>
        <p:spPr>
          <a:xfrm flipV="1">
            <a:off x="2771800" y="2636089"/>
            <a:ext cx="2039912" cy="181403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77D8AA80-A9C6-554C-B02A-32518CF30FAB}"/>
              </a:ext>
            </a:extLst>
          </p:cNvPr>
          <p:cNvCxnSpPr>
            <a:cxnSpLocks/>
          </p:cNvCxnSpPr>
          <p:nvPr/>
        </p:nvCxnSpPr>
        <p:spPr>
          <a:xfrm>
            <a:off x="2771800" y="4513825"/>
            <a:ext cx="2039912" cy="1721237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>
            <a:extLst>
              <a:ext uri="{FF2B5EF4-FFF2-40B4-BE49-F238E27FC236}">
                <a16:creationId xmlns:a16="http://schemas.microsoft.com/office/drawing/2014/main" id="{8DD09057-90D2-1840-9002-AB510A58CFB6}"/>
              </a:ext>
            </a:extLst>
          </p:cNvPr>
          <p:cNvSpPr>
            <a:spLocks noChangeAspect="1"/>
          </p:cNvSpPr>
          <p:nvPr/>
        </p:nvSpPr>
        <p:spPr>
          <a:xfrm>
            <a:off x="6521712" y="434608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70D596F-C471-8545-97DA-C05A076AE8E6}"/>
              </a:ext>
            </a:extLst>
          </p:cNvPr>
          <p:cNvSpPr>
            <a:spLocks noChangeAspect="1"/>
          </p:cNvSpPr>
          <p:nvPr/>
        </p:nvSpPr>
        <p:spPr>
          <a:xfrm>
            <a:off x="5049359" y="2852936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69BD8916-6882-9045-9245-3BAE752F087B}"/>
              </a:ext>
            </a:extLst>
          </p:cNvPr>
          <p:cNvSpPr>
            <a:spLocks noChangeAspect="1"/>
          </p:cNvSpPr>
          <p:nvPr/>
        </p:nvSpPr>
        <p:spPr>
          <a:xfrm>
            <a:off x="7154494" y="467063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0586C545-6A2C-794A-8B0C-EA9A5243CD25}"/>
              </a:ext>
            </a:extLst>
          </p:cNvPr>
          <p:cNvSpPr>
            <a:spLocks noChangeAspect="1"/>
          </p:cNvSpPr>
          <p:nvPr/>
        </p:nvSpPr>
        <p:spPr>
          <a:xfrm>
            <a:off x="5252711" y="5661248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F5D8A0F-FB20-3840-9DF3-6B6C0212C7C3}"/>
              </a:ext>
            </a:extLst>
          </p:cNvPr>
          <p:cNvSpPr>
            <a:spLocks noChangeAspect="1"/>
          </p:cNvSpPr>
          <p:nvPr/>
        </p:nvSpPr>
        <p:spPr>
          <a:xfrm>
            <a:off x="7821230" y="384340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56AAE2A9-DC01-194C-867C-DB69526A0AC7}"/>
              </a:ext>
            </a:extLst>
          </p:cNvPr>
          <p:cNvSpPr>
            <a:spLocks noChangeAspect="1"/>
          </p:cNvSpPr>
          <p:nvPr/>
        </p:nvSpPr>
        <p:spPr>
          <a:xfrm>
            <a:off x="6884400" y="348186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B7A9458-F4F4-3949-9CA5-5428E4924066}"/>
              </a:ext>
            </a:extLst>
          </p:cNvPr>
          <p:cNvSpPr>
            <a:spLocks noChangeAspect="1"/>
          </p:cNvSpPr>
          <p:nvPr/>
        </p:nvSpPr>
        <p:spPr>
          <a:xfrm>
            <a:off x="6395847" y="470289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4CEFF4BB-C7CC-3649-87E9-9D97B3225500}"/>
              </a:ext>
            </a:extLst>
          </p:cNvPr>
          <p:cNvSpPr>
            <a:spLocks noChangeAspect="1"/>
          </p:cNvSpPr>
          <p:nvPr/>
        </p:nvSpPr>
        <p:spPr>
          <a:xfrm>
            <a:off x="5441712" y="425608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3964B36-385F-8D4D-BAFF-E09C9CBE125C}"/>
              </a:ext>
            </a:extLst>
          </p:cNvPr>
          <p:cNvSpPr>
            <a:spLocks noChangeAspect="1"/>
          </p:cNvSpPr>
          <p:nvPr/>
        </p:nvSpPr>
        <p:spPr>
          <a:xfrm>
            <a:off x="5390360" y="3214735"/>
            <a:ext cx="2442705" cy="244270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9BD4D531-8AC5-DF4A-B2BC-D2F9795027EA}"/>
              </a:ext>
            </a:extLst>
          </p:cNvPr>
          <p:cNvSpPr>
            <a:spLocks noChangeAspect="1"/>
          </p:cNvSpPr>
          <p:nvPr/>
        </p:nvSpPr>
        <p:spPr>
          <a:xfrm>
            <a:off x="6086774" y="3911149"/>
            <a:ext cx="1049877" cy="1049877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90187A0-DCF7-F945-84B0-21150C331F39}"/>
              </a:ext>
            </a:extLst>
          </p:cNvPr>
          <p:cNvCxnSpPr>
            <a:cxnSpLocks/>
          </p:cNvCxnSpPr>
          <p:nvPr/>
        </p:nvCxnSpPr>
        <p:spPr>
          <a:xfrm>
            <a:off x="4811712" y="6453336"/>
            <a:ext cx="720000" cy="0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3250C10E-4067-9745-8ECF-8FAB72164EEB}"/>
              </a:ext>
            </a:extLst>
          </p:cNvPr>
          <p:cNvCxnSpPr>
            <a:cxnSpLocks/>
          </p:cNvCxnSpPr>
          <p:nvPr/>
        </p:nvCxnSpPr>
        <p:spPr>
          <a:xfrm>
            <a:off x="4811712" y="6669360"/>
            <a:ext cx="720000" cy="0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0A541FD-8602-2D4D-B235-F31D82F98B7F}"/>
              </a:ext>
            </a:extLst>
          </p:cNvPr>
          <p:cNvSpPr txBox="1"/>
          <p:nvPr/>
        </p:nvSpPr>
        <p:spPr>
          <a:xfrm>
            <a:off x="5580111" y="6299788"/>
            <a:ext cx="121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oundary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CA43C65-467F-F943-AF4B-1684BF0B3E87}"/>
              </a:ext>
            </a:extLst>
          </p:cNvPr>
          <p:cNvSpPr txBox="1"/>
          <p:nvPr/>
        </p:nvSpPr>
        <p:spPr>
          <a:xfrm>
            <a:off x="5580111" y="6514416"/>
            <a:ext cx="121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Density field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222334BF-0262-884F-8471-E70C29BABE44}"/>
              </a:ext>
            </a:extLst>
          </p:cNvPr>
          <p:cNvSpPr/>
          <p:nvPr/>
        </p:nvSpPr>
        <p:spPr>
          <a:xfrm rot="2774507">
            <a:off x="4868408" y="2767923"/>
            <a:ext cx="1043903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向右箭號 87">
            <a:extLst>
              <a:ext uri="{FF2B5EF4-FFF2-40B4-BE49-F238E27FC236}">
                <a16:creationId xmlns:a16="http://schemas.microsoft.com/office/drawing/2014/main" id="{32D5777C-1937-8648-8D5B-9D217B1AA1A1}"/>
              </a:ext>
            </a:extLst>
          </p:cNvPr>
          <p:cNvSpPr/>
          <p:nvPr/>
        </p:nvSpPr>
        <p:spPr>
          <a:xfrm rot="19069157">
            <a:off x="5098865" y="5191648"/>
            <a:ext cx="779166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向右箭號 88">
            <a:extLst>
              <a:ext uri="{FF2B5EF4-FFF2-40B4-BE49-F238E27FC236}">
                <a16:creationId xmlns:a16="http://schemas.microsoft.com/office/drawing/2014/main" id="{AEBD1956-3B5B-BD45-B099-62115740EFDC}"/>
              </a:ext>
            </a:extLst>
          </p:cNvPr>
          <p:cNvSpPr/>
          <p:nvPr/>
        </p:nvSpPr>
        <p:spPr>
          <a:xfrm rot="9377661">
            <a:off x="7620729" y="3529920"/>
            <a:ext cx="448504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7719BE-9032-154F-B79B-1AAB6CD6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6136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8" grpId="0" animBg="1"/>
      <p:bldP spid="8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1E6273-8125-7F46-B72D-9083116BE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31691"/>
            <a:ext cx="4141440" cy="10773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1BB457-589F-5B49-83CB-11EF7BAEC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5556540"/>
            <a:ext cx="2931914" cy="10668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(3 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Density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Orthogonal relations: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Overall loss: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11A357-C798-8140-9F0E-481712E85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085363"/>
            <a:ext cx="5064224" cy="973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/>
              <p:nvPr/>
            </p:nvSpPr>
            <p:spPr>
              <a:xfrm>
                <a:off x="6143114" y="3324058"/>
                <a:ext cx="3000886" cy="2935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 err="1">
                    <a:latin typeface="Times" pitchFamily="2" charset="0"/>
                  </a:rPr>
                  <a:t>-th</a:t>
                </a:r>
                <a:r>
                  <a:rPr lang="en-US" altLang="zh-TW" sz="1200" dirty="0">
                    <a:latin typeface="Times" pitchFamily="2" charset="0"/>
                  </a:rPr>
                  <a:t> anchor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-</a:t>
                </a:r>
                <a:r>
                  <a:rPr lang="en-US" altLang="zh-TW" sz="1200" dirty="0" err="1">
                    <a:latin typeface="Times" pitchFamily="2" charset="0"/>
                  </a:rPr>
                  <a:t>th</a:t>
                </a:r>
                <a:r>
                  <a:rPr lang="en-US" altLang="zh-TW" sz="1200" dirty="0">
                    <a:latin typeface="Times" pitchFamily="2" charset="0"/>
                  </a:rPr>
                  <a:t> sample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similarity between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>
                    <a:latin typeface="Times" pitchFamily="2" charset="0"/>
                  </a:rPr>
                  <a:t> (anchor) and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 (sample) 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intra-class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inter-class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hinge loss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intra-class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inter-class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norm value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114" y="3324058"/>
                <a:ext cx="3000886" cy="2935675"/>
              </a:xfrm>
              <a:prstGeom prst="rect">
                <a:avLst/>
              </a:prstGeom>
              <a:blipFill>
                <a:blip r:embed="rId6"/>
                <a:stretch>
                  <a:fillRect l="-1688" r="-2110" b="-21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/>
              <p:nvPr/>
            </p:nvSpPr>
            <p:spPr>
              <a:xfrm>
                <a:off x="2830972" y="4779170"/>
                <a:ext cx="192847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972" y="4779170"/>
                <a:ext cx="1928477" cy="298415"/>
              </a:xfrm>
              <a:prstGeom prst="rect">
                <a:avLst/>
              </a:prstGeom>
              <a:blipFill>
                <a:blip r:embed="rId7"/>
                <a:stretch>
                  <a:fillRect l="-2614" t="-8333" b="-29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F7D60-972B-5647-A51C-E11CC5C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396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23891D-1A76-1041-82F8-3D342192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1916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Depression Estimation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 is a regression task.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 predict a precise regression score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Mean Square Error (MSE) loss for optimization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 may not refine the intensity of the loss properly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square operation to enlarge the penalty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/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72818D46-DAC1-C942-A7C8-A887E8FDF192}"/>
              </a:ext>
            </a:extLst>
          </p:cNvPr>
          <p:cNvSpPr/>
          <p:nvPr/>
        </p:nvSpPr>
        <p:spPr>
          <a:xfrm>
            <a:off x="764818" y="402051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/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ground-truth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blipFill>
                <a:blip r:embed="rId5"/>
                <a:stretch>
                  <a:fillRect l="-6329" r="-7595" b="-1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E83261F-FCA7-44CF-9B40-A65FBB3C95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43706"/>
            <a:ext cx="3366631" cy="321297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DD8833E-81A7-4C7E-9207-DF2B254E46A9}"/>
              </a:ext>
            </a:extLst>
          </p:cNvPr>
          <p:cNvSpPr/>
          <p:nvPr/>
        </p:nvSpPr>
        <p:spPr>
          <a:xfrm>
            <a:off x="4427984" y="5013176"/>
            <a:ext cx="2448272" cy="1944216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/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26A793-057B-2D4B-ABAB-A333018B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98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itchFamily="2" charset="0"/>
              </a:rPr>
              <a:t>Distributed Loss (1 / 3)</a:t>
            </a:r>
            <a:endParaRPr lang="zh-TW" altLang="en-US" sz="40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We take the classification viewpoint to refine the loss value.</a:t>
                </a:r>
              </a:p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According to the regression targets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, we separate the prediction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 bins.</a:t>
                </a:r>
              </a:p>
              <a:p>
                <a:pPr lvl="1" algn="just"/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MLP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neurons to predict the likelihood</a:t>
                </a:r>
              </a:p>
              <a:p>
                <a:pPr marL="457200" lvl="1" indent="0" algn="just">
                  <a:buNone/>
                </a:pPr>
                <a:endParaRPr lang="en-US" altLang="zh-TW" sz="1600" dirty="0">
                  <a:latin typeface="Times" pitchFamily="2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79" t="-1031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553849-BC68-6849-B4A4-160D95D81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48691"/>
              </p:ext>
            </p:extLst>
          </p:nvPr>
        </p:nvGraphicFramePr>
        <p:xfrm>
          <a:off x="4991096" y="4633918"/>
          <a:ext cx="4044234" cy="144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2117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2022117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1F50DF8-882A-4342-A23F-A99A1C278F5B}"/>
              </a:ext>
            </a:extLst>
          </p:cNvPr>
          <p:cNvSpPr/>
          <p:nvPr/>
        </p:nvSpPr>
        <p:spPr>
          <a:xfrm>
            <a:off x="395289" y="6360018"/>
            <a:ext cx="7046426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[19] A. Beck, R. Steer, R. Ball, and W. Ranieri, "Comparison of Beck Depression Inventories -IA and -II in psychiatric outpatients,"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Journal of personality assessment,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vol. 67 3, pp. 588-97, 1996.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zh-TW" altLang="en-US" sz="1000" dirty="0">
              <a:latin typeface="Times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203B9E-BF0B-0C44-923E-95A7677DB893}"/>
              </a:ext>
            </a:extLst>
          </p:cNvPr>
          <p:cNvSpPr/>
          <p:nvPr/>
        </p:nvSpPr>
        <p:spPr>
          <a:xfrm>
            <a:off x="6749357" y="6042774"/>
            <a:ext cx="527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100" dirty="0">
                <a:latin typeface="Times" pitchFamily="2" charset="0"/>
              </a:rPr>
              <a:t>[19]</a:t>
            </a:r>
            <a:endParaRPr lang="zh-TW" altLang="en-US" sz="1600" dirty="0">
              <a:latin typeface="Times" pitchFamily="2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E4CD16B-5BF1-D44E-9580-82DBF096E7A9}"/>
              </a:ext>
            </a:extLst>
          </p:cNvPr>
          <p:cNvCxnSpPr>
            <a:cxnSpLocks/>
          </p:cNvCxnSpPr>
          <p:nvPr/>
        </p:nvCxnSpPr>
        <p:spPr>
          <a:xfrm flipV="1">
            <a:off x="875047" y="4762509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6A849172-A219-F14A-A5C5-D68C8F4E6C52}"/>
              </a:ext>
            </a:extLst>
          </p:cNvPr>
          <p:cNvCxnSpPr>
            <a:cxnSpLocks/>
          </p:cNvCxnSpPr>
          <p:nvPr/>
        </p:nvCxnSpPr>
        <p:spPr>
          <a:xfrm>
            <a:off x="875047" y="6058653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4905B5E-A4C6-244E-8132-594864B47901}"/>
              </a:ext>
            </a:extLst>
          </p:cNvPr>
          <p:cNvSpPr txBox="1"/>
          <p:nvPr/>
        </p:nvSpPr>
        <p:spPr>
          <a:xfrm>
            <a:off x="34824" y="4407946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92D35A-3A1A-3641-98CC-4E65344F4372}"/>
              </a:ext>
            </a:extLst>
          </p:cNvPr>
          <p:cNvSpPr txBox="1"/>
          <p:nvPr/>
        </p:nvSpPr>
        <p:spPr>
          <a:xfrm>
            <a:off x="3827375" y="5920153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5A992B8-9D01-8744-A35E-FCEB81A5479B}"/>
              </a:ext>
            </a:extLst>
          </p:cNvPr>
          <p:cNvCxnSpPr>
            <a:cxnSpLocks/>
          </p:cNvCxnSpPr>
          <p:nvPr/>
        </p:nvCxnSpPr>
        <p:spPr>
          <a:xfrm flipV="1">
            <a:off x="123508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BEB4818-494A-5B43-8203-483529B7272D}"/>
              </a:ext>
            </a:extLst>
          </p:cNvPr>
          <p:cNvSpPr txBox="1"/>
          <p:nvPr/>
        </p:nvSpPr>
        <p:spPr>
          <a:xfrm>
            <a:off x="2409320" y="4546445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55DEB3E-CEA7-8142-8831-F8F23C55A7B0}"/>
              </a:ext>
            </a:extLst>
          </p:cNvPr>
          <p:cNvCxnSpPr>
            <a:cxnSpLocks/>
          </p:cNvCxnSpPr>
          <p:nvPr/>
        </p:nvCxnSpPr>
        <p:spPr>
          <a:xfrm flipV="1">
            <a:off x="1580725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C65AAF6-1B79-7949-A9AD-E663B0A37B29}"/>
              </a:ext>
            </a:extLst>
          </p:cNvPr>
          <p:cNvCxnSpPr>
            <a:cxnSpLocks/>
          </p:cNvCxnSpPr>
          <p:nvPr/>
        </p:nvCxnSpPr>
        <p:spPr>
          <a:xfrm flipV="1">
            <a:off x="1926363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F80B7CC-7AED-534A-B68D-B7C082FC1243}"/>
              </a:ext>
            </a:extLst>
          </p:cNvPr>
          <p:cNvCxnSpPr>
            <a:cxnSpLocks/>
          </p:cNvCxnSpPr>
          <p:nvPr/>
        </p:nvCxnSpPr>
        <p:spPr>
          <a:xfrm flipV="1">
            <a:off x="2272001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FD011AA-8DB7-854D-B0C0-F2D7619D0CB8}"/>
              </a:ext>
            </a:extLst>
          </p:cNvPr>
          <p:cNvCxnSpPr>
            <a:cxnSpLocks/>
          </p:cNvCxnSpPr>
          <p:nvPr/>
        </p:nvCxnSpPr>
        <p:spPr>
          <a:xfrm flipV="1">
            <a:off x="261763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2800C4F4-D66B-D945-8AA3-315A65848981}"/>
              </a:ext>
            </a:extLst>
          </p:cNvPr>
          <p:cNvCxnSpPr>
            <a:cxnSpLocks/>
          </p:cNvCxnSpPr>
          <p:nvPr/>
        </p:nvCxnSpPr>
        <p:spPr>
          <a:xfrm flipV="1">
            <a:off x="296327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28702CB-D05F-D943-B719-901A208A0CE4}"/>
              </a:ext>
            </a:extLst>
          </p:cNvPr>
          <p:cNvCxnSpPr>
            <a:cxnSpLocks/>
          </p:cNvCxnSpPr>
          <p:nvPr/>
        </p:nvCxnSpPr>
        <p:spPr>
          <a:xfrm flipV="1">
            <a:off x="363869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AC475EA-6F8C-884F-B8E5-92033F911675}"/>
              </a:ext>
            </a:extLst>
          </p:cNvPr>
          <p:cNvCxnSpPr>
            <a:cxnSpLocks/>
          </p:cNvCxnSpPr>
          <p:nvPr/>
        </p:nvCxnSpPr>
        <p:spPr>
          <a:xfrm flipV="1">
            <a:off x="398433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66FBD72-BEE3-B340-B2F5-59BEC208EFBA}"/>
              </a:ext>
            </a:extLst>
          </p:cNvPr>
          <p:cNvSpPr txBox="1"/>
          <p:nvPr/>
        </p:nvSpPr>
        <p:spPr>
          <a:xfrm>
            <a:off x="2905269" y="5632281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44BC3F7-3241-5A45-BF50-7EF1C6AF1245}"/>
              </a:ext>
            </a:extLst>
          </p:cNvPr>
          <p:cNvSpPr txBox="1"/>
          <p:nvPr/>
        </p:nvSpPr>
        <p:spPr>
          <a:xfrm>
            <a:off x="659024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E6BC760-208E-7E49-8DAA-5795E1E73922}"/>
              </a:ext>
            </a:extLst>
          </p:cNvPr>
          <p:cNvSpPr txBox="1"/>
          <p:nvPr/>
        </p:nvSpPr>
        <p:spPr>
          <a:xfrm>
            <a:off x="1019065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5FA11A5-43CB-3F46-8ACE-7E08CB038031}"/>
              </a:ext>
            </a:extLst>
          </p:cNvPr>
          <p:cNvSpPr txBox="1"/>
          <p:nvPr/>
        </p:nvSpPr>
        <p:spPr>
          <a:xfrm>
            <a:off x="1364703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77A393A-A234-9143-B354-E9B82CD7FD1E}"/>
              </a:ext>
            </a:extLst>
          </p:cNvPr>
          <p:cNvSpPr txBox="1"/>
          <p:nvPr/>
        </p:nvSpPr>
        <p:spPr>
          <a:xfrm>
            <a:off x="1702286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1D88EBA-9321-D843-A2E1-E3C672EA7286}"/>
              </a:ext>
            </a:extLst>
          </p:cNvPr>
          <p:cNvSpPr txBox="1"/>
          <p:nvPr/>
        </p:nvSpPr>
        <p:spPr>
          <a:xfrm>
            <a:off x="2049279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1C37C3C-5459-7A4D-904E-DA15FB44A062}"/>
              </a:ext>
            </a:extLst>
          </p:cNvPr>
          <p:cNvSpPr txBox="1"/>
          <p:nvPr/>
        </p:nvSpPr>
        <p:spPr>
          <a:xfrm>
            <a:off x="2409320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2ED7D88-CAD5-3F48-BCF9-923C66F43442}"/>
              </a:ext>
            </a:extLst>
          </p:cNvPr>
          <p:cNvSpPr txBox="1"/>
          <p:nvPr/>
        </p:nvSpPr>
        <p:spPr>
          <a:xfrm>
            <a:off x="2754959" y="6116781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B6685FC-0AD5-3044-B6E2-4B05A4EA37AD}"/>
              </a:ext>
            </a:extLst>
          </p:cNvPr>
          <p:cNvSpPr txBox="1"/>
          <p:nvPr/>
        </p:nvSpPr>
        <p:spPr>
          <a:xfrm>
            <a:off x="3416933" y="6115864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3317C1DC-EF6F-3F46-8B7C-0DF364B625EF}"/>
              </a:ext>
            </a:extLst>
          </p:cNvPr>
          <p:cNvSpPr txBox="1"/>
          <p:nvPr/>
        </p:nvSpPr>
        <p:spPr>
          <a:xfrm>
            <a:off x="3697762" y="6120197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FE14DA21-2695-B24A-9938-17EB432FAA12}"/>
              </a:ext>
            </a:extLst>
          </p:cNvPr>
          <p:cNvSpPr/>
          <p:nvPr/>
        </p:nvSpPr>
        <p:spPr>
          <a:xfrm>
            <a:off x="1926362" y="4906526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2" name="曲線接點 61">
            <a:extLst>
              <a:ext uri="{FF2B5EF4-FFF2-40B4-BE49-F238E27FC236}">
                <a16:creationId xmlns:a16="http://schemas.microsoft.com/office/drawing/2014/main" id="{7E822513-D347-1643-ADFE-A0A5B84E9437}"/>
              </a:ext>
            </a:extLst>
          </p:cNvPr>
          <p:cNvCxnSpPr>
            <a:cxnSpLocks/>
            <a:stCxn id="43" idx="2"/>
            <a:endCxn id="61" idx="7"/>
          </p:cNvCxnSpPr>
          <p:nvPr/>
        </p:nvCxnSpPr>
        <p:spPr>
          <a:xfrm rot="5400000">
            <a:off x="2534711" y="4510112"/>
            <a:ext cx="315079" cy="94174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B400133-4229-C249-8B84-C88BA6A863AD}"/>
              </a:ext>
            </a:extLst>
          </p:cNvPr>
          <p:cNvSpPr txBox="1"/>
          <p:nvPr/>
        </p:nvSpPr>
        <p:spPr>
          <a:xfrm>
            <a:off x="1476615" y="3400472"/>
            <a:ext cx="327930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Regression Targets: [0, 1, 2, 3, 4, …, n]</a:t>
            </a:r>
            <a:endParaRPr kumimoji="1" lang="zh-TW" altLang="en-US" sz="14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5" name="向下箭號 64">
            <a:extLst>
              <a:ext uri="{FF2B5EF4-FFF2-40B4-BE49-F238E27FC236}">
                <a16:creationId xmlns:a16="http://schemas.microsoft.com/office/drawing/2014/main" id="{F6169F38-D13E-774C-8910-4C984A4F5B63}"/>
              </a:ext>
            </a:extLst>
          </p:cNvPr>
          <p:cNvSpPr/>
          <p:nvPr/>
        </p:nvSpPr>
        <p:spPr>
          <a:xfrm>
            <a:off x="2907194" y="3842100"/>
            <a:ext cx="41814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224FB0E-D0B6-0542-9C63-2D7BB72AF23C}"/>
              </a:ext>
            </a:extLst>
          </p:cNvPr>
          <p:cNvSpPr txBox="1"/>
          <p:nvPr/>
        </p:nvSpPr>
        <p:spPr>
          <a:xfrm>
            <a:off x="3048462" y="4038614"/>
            <a:ext cx="28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Divide into n + 2 bins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96B105D-A57F-5F45-B0EE-2D735B01D303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19F87D-41F4-384A-A2F8-943D68A4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79446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(2 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predictions of bins corresponding to the target score.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/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TW" alt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blipFill>
                <a:blip r:embed="rId3"/>
                <a:stretch>
                  <a:fillRect l="-6032" t="-120896" b="-1791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/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blipFill>
                <a:blip r:embed="rId4"/>
                <a:stretch>
                  <a:fillRect l="-1840" r="-3067" b="-65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89E3B3D-9AC9-2E43-A50B-970EDFA8AB1E}"/>
              </a:ext>
            </a:extLst>
          </p:cNvPr>
          <p:cNvCxnSpPr>
            <a:cxnSpLocks/>
          </p:cNvCxnSpPr>
          <p:nvPr/>
        </p:nvCxnSpPr>
        <p:spPr>
          <a:xfrm flipV="1">
            <a:off x="1381016" y="4857631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0267258-2FC5-6D49-9126-8D1ED36D22C8}"/>
              </a:ext>
            </a:extLst>
          </p:cNvPr>
          <p:cNvCxnSpPr>
            <a:cxnSpLocks/>
          </p:cNvCxnSpPr>
          <p:nvPr/>
        </p:nvCxnSpPr>
        <p:spPr>
          <a:xfrm>
            <a:off x="1381016" y="6153775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662FF6-71CA-D149-B5ED-FBE16CCA4ADE}"/>
              </a:ext>
            </a:extLst>
          </p:cNvPr>
          <p:cNvSpPr txBox="1"/>
          <p:nvPr/>
        </p:nvSpPr>
        <p:spPr>
          <a:xfrm>
            <a:off x="540793" y="4503068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83B885-505B-C043-8EA5-632174BB40B8}"/>
              </a:ext>
            </a:extLst>
          </p:cNvPr>
          <p:cNvSpPr txBox="1"/>
          <p:nvPr/>
        </p:nvSpPr>
        <p:spPr>
          <a:xfrm>
            <a:off x="4333344" y="6015275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B263327-0E16-224D-A1FE-E876C6DCE979}"/>
              </a:ext>
            </a:extLst>
          </p:cNvPr>
          <p:cNvCxnSpPr>
            <a:cxnSpLocks/>
          </p:cNvCxnSpPr>
          <p:nvPr/>
        </p:nvCxnSpPr>
        <p:spPr>
          <a:xfrm flipV="1">
            <a:off x="174105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205F6-5B9D-BD4D-9A44-143F991448D6}"/>
              </a:ext>
            </a:extLst>
          </p:cNvPr>
          <p:cNvSpPr txBox="1"/>
          <p:nvPr/>
        </p:nvSpPr>
        <p:spPr>
          <a:xfrm>
            <a:off x="2915289" y="4641567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Maximize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E83ADF7-5E1E-7F4A-9C48-6F207E9A1752}"/>
              </a:ext>
            </a:extLst>
          </p:cNvPr>
          <p:cNvCxnSpPr>
            <a:cxnSpLocks/>
          </p:cNvCxnSpPr>
          <p:nvPr/>
        </p:nvCxnSpPr>
        <p:spPr>
          <a:xfrm flipV="1">
            <a:off x="2086694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F62CC13-4064-C34C-83F2-2D0193D537F8}"/>
              </a:ext>
            </a:extLst>
          </p:cNvPr>
          <p:cNvCxnSpPr>
            <a:cxnSpLocks/>
          </p:cNvCxnSpPr>
          <p:nvPr/>
        </p:nvCxnSpPr>
        <p:spPr>
          <a:xfrm flipV="1">
            <a:off x="2432332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72CB630-DB27-AD4B-8ADE-BEA68B190D41}"/>
              </a:ext>
            </a:extLst>
          </p:cNvPr>
          <p:cNvCxnSpPr>
            <a:cxnSpLocks/>
          </p:cNvCxnSpPr>
          <p:nvPr/>
        </p:nvCxnSpPr>
        <p:spPr>
          <a:xfrm flipV="1">
            <a:off x="2777970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3E7438A-DA66-444B-8224-CEAEA1F64AE2}"/>
              </a:ext>
            </a:extLst>
          </p:cNvPr>
          <p:cNvCxnSpPr>
            <a:cxnSpLocks/>
          </p:cNvCxnSpPr>
          <p:nvPr/>
        </p:nvCxnSpPr>
        <p:spPr>
          <a:xfrm flipV="1">
            <a:off x="312360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90BBD29-CE13-A345-8E3F-D56B002EBD1C}"/>
              </a:ext>
            </a:extLst>
          </p:cNvPr>
          <p:cNvCxnSpPr>
            <a:cxnSpLocks/>
          </p:cNvCxnSpPr>
          <p:nvPr/>
        </p:nvCxnSpPr>
        <p:spPr>
          <a:xfrm flipV="1">
            <a:off x="346924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C961F2D-DA13-9746-9C01-099EB2BC08BB}"/>
              </a:ext>
            </a:extLst>
          </p:cNvPr>
          <p:cNvCxnSpPr>
            <a:cxnSpLocks/>
          </p:cNvCxnSpPr>
          <p:nvPr/>
        </p:nvCxnSpPr>
        <p:spPr>
          <a:xfrm flipV="1">
            <a:off x="414466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C7E6931-3E65-F049-93F5-3A9AB67D973F}"/>
              </a:ext>
            </a:extLst>
          </p:cNvPr>
          <p:cNvCxnSpPr>
            <a:cxnSpLocks/>
          </p:cNvCxnSpPr>
          <p:nvPr/>
        </p:nvCxnSpPr>
        <p:spPr>
          <a:xfrm flipV="1">
            <a:off x="449030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C74C7D3-FD19-E241-8D2C-176AA1252F5C}"/>
              </a:ext>
            </a:extLst>
          </p:cNvPr>
          <p:cNvSpPr txBox="1"/>
          <p:nvPr/>
        </p:nvSpPr>
        <p:spPr>
          <a:xfrm>
            <a:off x="3411238" y="5727403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182C08-52E9-2342-AD24-85DD38A1679B}"/>
              </a:ext>
            </a:extLst>
          </p:cNvPr>
          <p:cNvSpPr txBox="1"/>
          <p:nvPr/>
        </p:nvSpPr>
        <p:spPr>
          <a:xfrm>
            <a:off x="1164993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C469764-58C6-044A-B4CB-23B0C58B3745}"/>
              </a:ext>
            </a:extLst>
          </p:cNvPr>
          <p:cNvSpPr txBox="1"/>
          <p:nvPr/>
        </p:nvSpPr>
        <p:spPr>
          <a:xfrm>
            <a:off x="1525034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0832FE-74FA-8F4E-ABCF-04DB210CEC8C}"/>
              </a:ext>
            </a:extLst>
          </p:cNvPr>
          <p:cNvSpPr txBox="1"/>
          <p:nvPr/>
        </p:nvSpPr>
        <p:spPr>
          <a:xfrm>
            <a:off x="1870672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F4E4EE-B3C1-2E47-9735-0FDBDDBA320A}"/>
              </a:ext>
            </a:extLst>
          </p:cNvPr>
          <p:cNvSpPr txBox="1"/>
          <p:nvPr/>
        </p:nvSpPr>
        <p:spPr>
          <a:xfrm>
            <a:off x="2208255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8678FA-1B07-914B-9C6E-065AD57E5FBC}"/>
              </a:ext>
            </a:extLst>
          </p:cNvPr>
          <p:cNvSpPr txBox="1"/>
          <p:nvPr/>
        </p:nvSpPr>
        <p:spPr>
          <a:xfrm>
            <a:off x="2555248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1278E-B5F1-7D4E-9515-1FBC582CB3D6}"/>
              </a:ext>
            </a:extLst>
          </p:cNvPr>
          <p:cNvSpPr txBox="1"/>
          <p:nvPr/>
        </p:nvSpPr>
        <p:spPr>
          <a:xfrm>
            <a:off x="2915289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A93811-84F1-2D47-9138-9B1C5B4DE843}"/>
              </a:ext>
            </a:extLst>
          </p:cNvPr>
          <p:cNvSpPr txBox="1"/>
          <p:nvPr/>
        </p:nvSpPr>
        <p:spPr>
          <a:xfrm>
            <a:off x="3260928" y="6211903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E28F2A-4A9A-1449-BED6-2667EE48F285}"/>
              </a:ext>
            </a:extLst>
          </p:cNvPr>
          <p:cNvSpPr txBox="1"/>
          <p:nvPr/>
        </p:nvSpPr>
        <p:spPr>
          <a:xfrm>
            <a:off x="3922902" y="6210986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F1FCB6A-902F-6047-B032-0C8957329CB6}"/>
              </a:ext>
            </a:extLst>
          </p:cNvPr>
          <p:cNvSpPr txBox="1"/>
          <p:nvPr/>
        </p:nvSpPr>
        <p:spPr>
          <a:xfrm>
            <a:off x="4203731" y="6215319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B68C214-C0ED-D040-B893-96CF28241F14}"/>
              </a:ext>
            </a:extLst>
          </p:cNvPr>
          <p:cNvSpPr/>
          <p:nvPr/>
        </p:nvSpPr>
        <p:spPr>
          <a:xfrm>
            <a:off x="2432331" y="5001648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043F493A-43D3-AE4E-ABA5-0691088C08F2}"/>
              </a:ext>
            </a:extLst>
          </p:cNvPr>
          <p:cNvCxnSpPr>
            <a:cxnSpLocks/>
            <a:stCxn id="14" idx="2"/>
            <a:endCxn id="32" idx="7"/>
          </p:cNvCxnSpPr>
          <p:nvPr/>
        </p:nvCxnSpPr>
        <p:spPr>
          <a:xfrm rot="5400000">
            <a:off x="3040680" y="4605234"/>
            <a:ext cx="315079" cy="94174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3735D-855C-7F4A-95C6-9B6AF3FD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929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 [1] requires more attentions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mental illness that will progressively change a person's mental state and cause serious social problems [1, 2].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are unable to express their real thinking ordinarily. Also, their behaviors are often different from someone else’s.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symptoms can be divided into: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[3 - 5]: flat affect, alogia,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anhedonia, and avolition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[5]: hallucinations, delusions, and disorganized speech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DFB9E8-482E-4AE2-BFF5-6C187CFC9CEF}"/>
              </a:ext>
            </a:extLst>
          </p:cNvPr>
          <p:cNvSpPr/>
          <p:nvPr/>
        </p:nvSpPr>
        <p:spPr>
          <a:xfrm>
            <a:off x="179512" y="5379043"/>
            <a:ext cx="8964488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[2] P. </a:t>
            </a:r>
            <a:r>
              <a:rPr lang="en-US" altLang="zh-TW" sz="1000" dirty="0" err="1">
                <a:latin typeface="+mj-lt"/>
              </a:rPr>
              <a:t>Stępnicki</a:t>
            </a:r>
            <a:r>
              <a:rPr lang="en-US" altLang="zh-TW" sz="1000" dirty="0">
                <a:latin typeface="+mj-lt"/>
              </a:rPr>
              <a:t>, M. </a:t>
            </a:r>
            <a:r>
              <a:rPr lang="en-US" altLang="zh-TW" sz="1000" dirty="0" err="1">
                <a:latin typeface="+mj-lt"/>
              </a:rPr>
              <a:t>Kondej</a:t>
            </a:r>
            <a:r>
              <a:rPr lang="en-US" altLang="zh-TW" sz="1000" dirty="0">
                <a:latin typeface="+mj-lt"/>
              </a:rPr>
              <a:t> and A. </a:t>
            </a:r>
            <a:r>
              <a:rPr lang="en-US" altLang="zh-TW" sz="1000" dirty="0" err="1">
                <a:latin typeface="+mj-lt"/>
              </a:rPr>
              <a:t>Kaczor</a:t>
            </a:r>
            <a:r>
              <a:rPr lang="en-US" altLang="zh-TW" sz="1000" dirty="0">
                <a:latin typeface="+mj-lt"/>
              </a:rPr>
              <a:t>, “Current Concepts and Treatments of Schizophrenia,” </a:t>
            </a:r>
            <a:r>
              <a:rPr lang="en-US" altLang="zh-TW" sz="1000" i="1" dirty="0">
                <a:latin typeface="+mj-lt"/>
              </a:rPr>
              <a:t>Molecules</a:t>
            </a:r>
            <a:r>
              <a:rPr lang="en-US" altLang="zh-TW" sz="1000" dirty="0">
                <a:latin typeface="+mj-lt"/>
              </a:rPr>
              <a:t>, vol. 23, no. 8, p. 2087, 2018.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</a:t>
            </a:r>
            <a:r>
              <a:rPr lang="en-US" altLang="zh-TW" sz="1000" i="1" dirty="0">
                <a:latin typeface="+mj-lt"/>
              </a:rPr>
              <a:t>Diagnostic and statistical manual of mental disorders</a:t>
            </a:r>
            <a:r>
              <a:rPr lang="en-US" altLang="zh-TW" sz="1000" dirty="0">
                <a:latin typeface="+mj-lt"/>
              </a:rPr>
              <a:t>. Washington (D.C.): American Psychiatric Publishing, 2013.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B9FAD9-2853-A345-9C97-629D8E80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(3/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Learning scheme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Separate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Joint</a:t>
            </a:r>
          </a:p>
        </p:txBody>
      </p:sp>
      <p:sp>
        <p:nvSpPr>
          <p:cNvPr id="5" name="流程圖: 人工作業 2">
            <a:extLst>
              <a:ext uri="{FF2B5EF4-FFF2-40B4-BE49-F238E27FC236}">
                <a16:creationId xmlns:a16="http://schemas.microsoft.com/office/drawing/2014/main" id="{7EBEB3C1-2CAF-3047-AB5F-1C7F6D8B62B4}"/>
              </a:ext>
            </a:extLst>
          </p:cNvPr>
          <p:cNvSpPr/>
          <p:nvPr/>
        </p:nvSpPr>
        <p:spPr>
          <a:xfrm rot="16200000">
            <a:off x="2364942" y="2942997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流程圖: 人工作業 2">
            <a:extLst>
              <a:ext uri="{FF2B5EF4-FFF2-40B4-BE49-F238E27FC236}">
                <a16:creationId xmlns:a16="http://schemas.microsoft.com/office/drawing/2014/main" id="{4A06133F-51DA-E643-BE83-B6D67D830C78}"/>
              </a:ext>
            </a:extLst>
          </p:cNvPr>
          <p:cNvSpPr/>
          <p:nvPr/>
        </p:nvSpPr>
        <p:spPr>
          <a:xfrm rot="16200000">
            <a:off x="2364942" y="4599180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流程圖: 人工作業 2">
            <a:extLst>
              <a:ext uri="{FF2B5EF4-FFF2-40B4-BE49-F238E27FC236}">
                <a16:creationId xmlns:a16="http://schemas.microsoft.com/office/drawing/2014/main" id="{350EE43C-120C-504A-A695-19051D7EB409}"/>
              </a:ext>
            </a:extLst>
          </p:cNvPr>
          <p:cNvSpPr/>
          <p:nvPr/>
        </p:nvSpPr>
        <p:spPr>
          <a:xfrm rot="16200000">
            <a:off x="996790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流程圖: 人工作業 2">
            <a:extLst>
              <a:ext uri="{FF2B5EF4-FFF2-40B4-BE49-F238E27FC236}">
                <a16:creationId xmlns:a16="http://schemas.microsoft.com/office/drawing/2014/main" id="{7D51E5B3-7745-C242-8ECD-76A299B7C6F9}"/>
              </a:ext>
            </a:extLst>
          </p:cNvPr>
          <p:cNvSpPr/>
          <p:nvPr/>
        </p:nvSpPr>
        <p:spPr>
          <a:xfrm rot="16200000">
            <a:off x="5221399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5723884B-169F-FA43-9458-083F5A94AC04}"/>
              </a:ext>
            </a:extLst>
          </p:cNvPr>
          <p:cNvCxnSpPr>
            <a:stCxn id="7" idx="2"/>
            <a:endCxn id="5" idx="0"/>
          </p:cNvCxnSpPr>
          <p:nvPr/>
        </p:nvCxnSpPr>
        <p:spPr>
          <a:xfrm flipV="1">
            <a:off x="1806830" y="3392997"/>
            <a:ext cx="468152" cy="8280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CA0AC9FD-0BA8-AD4C-998B-11506E7884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06830" y="4221088"/>
            <a:ext cx="468152" cy="82809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4">
            <a:extLst>
              <a:ext uri="{FF2B5EF4-FFF2-40B4-BE49-F238E27FC236}">
                <a16:creationId xmlns:a16="http://schemas.microsoft.com/office/drawing/2014/main" id="{90AF1AB7-0FA4-7449-8AAC-F9FCDAE64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69597"/>
              </p:ext>
            </p:extLst>
          </p:nvPr>
        </p:nvGraphicFramePr>
        <p:xfrm>
          <a:off x="6386347" y="3140127"/>
          <a:ext cx="244118" cy="21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118">
                  <a:extLst>
                    <a:ext uri="{9D8B030D-6E8A-4147-A177-3AD203B41FA5}">
                      <a16:colId xmlns:a16="http://schemas.microsoft.com/office/drawing/2014/main" val="2680009999"/>
                    </a:ext>
                  </a:extLst>
                </a:gridCol>
              </a:tblGrid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195683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0793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36299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03617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5828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7354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50156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5652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966E47-DF24-7745-A53B-142EA9E242A7}"/>
              </a:ext>
            </a:extLst>
          </p:cNvPr>
          <p:cNvSpPr txBox="1"/>
          <p:nvPr/>
        </p:nvSpPr>
        <p:spPr>
          <a:xfrm>
            <a:off x="3370448" y="3254496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874AFB-06A1-1C45-A3D4-6CA1300C9A14}"/>
              </a:ext>
            </a:extLst>
          </p:cNvPr>
          <p:cNvSpPr txBox="1"/>
          <p:nvPr/>
        </p:nvSpPr>
        <p:spPr>
          <a:xfrm>
            <a:off x="3370449" y="4910679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117D46C-9B08-3349-928C-9165BC99B8C8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flipV="1">
            <a:off x="3174982" y="3392996"/>
            <a:ext cx="1954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55E665F-4950-AF4D-8445-1FBC9E82B32A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flipV="1">
            <a:off x="3174982" y="5049179"/>
            <a:ext cx="19546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B7F4057-8C0B-0240-9373-74527E3A295E}"/>
              </a:ext>
            </a:extLst>
          </p:cNvPr>
          <p:cNvSpPr txBox="1"/>
          <p:nvPr/>
        </p:nvSpPr>
        <p:spPr>
          <a:xfrm>
            <a:off x="5814051" y="5297634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Last layer of MLP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4E6552-9393-0340-8E02-7023C1C03F0F}"/>
              </a:ext>
            </a:extLst>
          </p:cNvPr>
          <p:cNvSpPr txBox="1"/>
          <p:nvPr/>
        </p:nvSpPr>
        <p:spPr>
          <a:xfrm>
            <a:off x="6974786" y="3140127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右大括弧 18">
            <a:extLst>
              <a:ext uri="{FF2B5EF4-FFF2-40B4-BE49-F238E27FC236}">
                <a16:creationId xmlns:a16="http://schemas.microsoft.com/office/drawing/2014/main" id="{A3C7F4D3-611B-7746-ABEC-969E15F42163}"/>
              </a:ext>
            </a:extLst>
          </p:cNvPr>
          <p:cNvSpPr/>
          <p:nvPr/>
        </p:nvSpPr>
        <p:spPr>
          <a:xfrm>
            <a:off x="6704416" y="3392996"/>
            <a:ext cx="196419" cy="190905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455F1EB-2C6B-604B-AE95-737E35E6C3B3}"/>
              </a:ext>
            </a:extLst>
          </p:cNvPr>
          <p:cNvSpPr txBox="1"/>
          <p:nvPr/>
        </p:nvSpPr>
        <p:spPr>
          <a:xfrm>
            <a:off x="6900462" y="4022445"/>
            <a:ext cx="138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</a:p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(N+1 bins)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849B1C8-9E7C-3649-93D1-7C06508F4ADA}"/>
              </a:ext>
            </a:extLst>
          </p:cNvPr>
          <p:cNvSpPr txBox="1"/>
          <p:nvPr/>
        </p:nvSpPr>
        <p:spPr>
          <a:xfrm>
            <a:off x="1860885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Separate Scheme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AFBB72-C810-6643-BD8C-F94EB6021C62}"/>
              </a:ext>
            </a:extLst>
          </p:cNvPr>
          <p:cNvSpPr txBox="1"/>
          <p:nvPr/>
        </p:nvSpPr>
        <p:spPr>
          <a:xfrm>
            <a:off x="5644309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Joint Head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EBE5A77-652B-E44A-88E4-C59D24C57DDE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flipV="1">
            <a:off x="6031439" y="4221087"/>
            <a:ext cx="35490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93A6E3A8-920F-DE46-8E6E-435DC8D63D22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0095D50-72FB-914A-AEB8-80544F82FA00}"/>
              </a:ext>
            </a:extLst>
          </p:cNvPr>
          <p:cNvSpPr/>
          <p:nvPr/>
        </p:nvSpPr>
        <p:spPr>
          <a:xfrm>
            <a:off x="4819835" y="2996953"/>
            <a:ext cx="3377140" cy="30963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579C4F-DD14-F949-9EE8-C85ECB51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130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ABFD8-BEDB-1A4B-A45C-F9DE431B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3977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solidFill>
                  <a:schemeClr val="tx1"/>
                </a:solidFill>
                <a:latin typeface="Times" pitchFamily="2" charset="0"/>
                <a:cs typeface="Times New Roman" panose="02020603050405020304" pitchFamily="18" charset="0"/>
              </a:rPr>
              <a:t>Mean Passer</a:t>
            </a:r>
            <a:endParaRPr lang="zh-TW" altLang="en-US" sz="4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Depression is an extension of emotion.</a:t>
            </a:r>
          </a:p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Consider Exponential Moving Average (EMA) to smoothly transfer the prior knowledge on to depression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/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latin typeface="Times" pitchFamily="2" charset="0"/>
                  </a:rPr>
                  <a:t>In each iteration: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>
                    <a:latin typeface="Times" pitchFamily="2" charset="0"/>
                  </a:rPr>
                  <a:t>Train emotion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EMA </a:t>
                </a:r>
                <a:r>
                  <a:rPr lang="en-US" altLang="zh-TW" dirty="0">
                    <a:latin typeface="Times" pitchFamily="2" charset="0"/>
                  </a:rPr>
                  <a:t>scheme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Train depression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kumimoji="1" lang="zh-TW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blipFill>
                <a:blip r:embed="rId3"/>
                <a:stretch>
                  <a:fillRect l="-909" b="-2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/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smoothing factor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emotion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blipFill>
                <a:blip r:embed="rId4"/>
                <a:stretch>
                  <a:fillRect l="-1878" b="-9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FB2834EE-16CD-4740-A99A-936178D5FC8B}"/>
              </a:ext>
            </a:extLst>
          </p:cNvPr>
          <p:cNvSpPr/>
          <p:nvPr/>
        </p:nvSpPr>
        <p:spPr>
          <a:xfrm rot="16200000">
            <a:off x="7312332" y="280937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4A23209D-832A-724E-8089-0CAB3917F809}"/>
              </a:ext>
            </a:extLst>
          </p:cNvPr>
          <p:cNvSpPr/>
          <p:nvPr/>
        </p:nvSpPr>
        <p:spPr>
          <a:xfrm rot="16200000">
            <a:off x="7323009" y="388385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17A373-BEFC-3A43-B5C9-B0974484EE4B}"/>
              </a:ext>
            </a:extLst>
          </p:cNvPr>
          <p:cNvSpPr txBox="1"/>
          <p:nvPr/>
        </p:nvSpPr>
        <p:spPr>
          <a:xfrm>
            <a:off x="6781268" y="343937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009222-327E-D346-B613-971942117541}"/>
              </a:ext>
            </a:extLst>
          </p:cNvPr>
          <p:cNvSpPr txBox="1"/>
          <p:nvPr/>
        </p:nvSpPr>
        <p:spPr>
          <a:xfrm>
            <a:off x="6723264" y="451458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70B70A-2137-F144-B8D7-0106E96EB0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6385486" y="4972116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C99079-DC03-0E40-BB9D-5C6B53D317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091899" y="6008109"/>
            <a:ext cx="799178" cy="593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DD2A02-8E62-7A49-A43E-FF77D17F529D}"/>
              </a:ext>
            </a:extLst>
          </p:cNvPr>
          <p:cNvSpPr/>
          <p:nvPr/>
        </p:nvSpPr>
        <p:spPr>
          <a:xfrm>
            <a:off x="6938284" y="282077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8" name="接點: 弧形 1023">
            <a:extLst>
              <a:ext uri="{FF2B5EF4-FFF2-40B4-BE49-F238E27FC236}">
                <a16:creationId xmlns:a16="http://schemas.microsoft.com/office/drawing/2014/main" id="{27651D88-EE25-DE4E-AAAE-31DC4577839C}"/>
              </a:ext>
            </a:extLst>
          </p:cNvPr>
          <p:cNvCxnSpPr>
            <a:cxnSpLocks/>
          </p:cNvCxnSpPr>
          <p:nvPr/>
        </p:nvCxnSpPr>
        <p:spPr>
          <a:xfrm flipH="1">
            <a:off x="8221480" y="4098824"/>
            <a:ext cx="4851" cy="1440000"/>
          </a:xfrm>
          <a:prstGeom prst="curvedConnector3">
            <a:avLst>
              <a:gd name="adj1" fmla="val -12211771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163;p25">
            <a:extLst>
              <a:ext uri="{FF2B5EF4-FFF2-40B4-BE49-F238E27FC236}">
                <a16:creationId xmlns:a16="http://schemas.microsoft.com/office/drawing/2014/main" id="{355C0BC8-C183-3C4D-ADE8-9EECDEBA3D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8194" t="5985" r="88394" b="87081"/>
          <a:stretch/>
        </p:blipFill>
        <p:spPr>
          <a:xfrm>
            <a:off x="6386378" y="290507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3;p25">
            <a:extLst>
              <a:ext uri="{FF2B5EF4-FFF2-40B4-BE49-F238E27FC236}">
                <a16:creationId xmlns:a16="http://schemas.microsoft.com/office/drawing/2014/main" id="{E1F9EE54-EC7A-9944-A1F4-24E2284F34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911" t="1878" r="83401" b="76362"/>
          <a:stretch/>
        </p:blipFill>
        <p:spPr>
          <a:xfrm>
            <a:off x="6090461" y="395834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直線單箭頭接點 59">
            <a:extLst>
              <a:ext uri="{FF2B5EF4-FFF2-40B4-BE49-F238E27FC236}">
                <a16:creationId xmlns:a16="http://schemas.microsoft.com/office/drawing/2014/main" id="{8E6376C0-3590-6E4F-93EF-6C6F94871047}"/>
              </a:ext>
            </a:extLst>
          </p:cNvPr>
          <p:cNvCxnSpPr>
            <a:cxnSpLocks/>
            <a:stCxn id="19" idx="3"/>
            <a:endCxn id="7" idx="0"/>
          </p:cNvCxnSpPr>
          <p:nvPr/>
        </p:nvCxnSpPr>
        <p:spPr>
          <a:xfrm flipV="1">
            <a:off x="6890378" y="316937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67">
            <a:extLst>
              <a:ext uri="{FF2B5EF4-FFF2-40B4-BE49-F238E27FC236}">
                <a16:creationId xmlns:a16="http://schemas.microsoft.com/office/drawing/2014/main" id="{43D613C8-6C8A-8047-8A10-D913D483668C}"/>
              </a:ext>
            </a:extLst>
          </p:cNvPr>
          <p:cNvCxnSpPr>
            <a:cxnSpLocks/>
            <a:stCxn id="20" idx="3"/>
            <a:endCxn id="8" idx="0"/>
          </p:cNvCxnSpPr>
          <p:nvPr/>
        </p:nvCxnSpPr>
        <p:spPr>
          <a:xfrm flipV="1">
            <a:off x="6886190" y="424385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圖: 人工作業 74">
            <a:extLst>
              <a:ext uri="{FF2B5EF4-FFF2-40B4-BE49-F238E27FC236}">
                <a16:creationId xmlns:a16="http://schemas.microsoft.com/office/drawing/2014/main" id="{709217EF-6A66-364A-8514-E1045CF4529F}"/>
              </a:ext>
            </a:extLst>
          </p:cNvPr>
          <p:cNvSpPr/>
          <p:nvPr/>
        </p:nvSpPr>
        <p:spPr>
          <a:xfrm rot="16200000">
            <a:off x="7311930" y="48892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4" name="流程圖: 人工作業 75">
            <a:extLst>
              <a:ext uri="{FF2B5EF4-FFF2-40B4-BE49-F238E27FC236}">
                <a16:creationId xmlns:a16="http://schemas.microsoft.com/office/drawing/2014/main" id="{BF3A78BC-CDCC-C74C-88EE-E6A064888A1E}"/>
              </a:ext>
            </a:extLst>
          </p:cNvPr>
          <p:cNvSpPr/>
          <p:nvPr/>
        </p:nvSpPr>
        <p:spPr>
          <a:xfrm rot="16200000">
            <a:off x="7322607" y="5945546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F08B342-D9BA-DE49-AB9F-46AE878A5B92}"/>
              </a:ext>
            </a:extLst>
          </p:cNvPr>
          <p:cNvSpPr txBox="1"/>
          <p:nvPr/>
        </p:nvSpPr>
        <p:spPr>
          <a:xfrm>
            <a:off x="6780866" y="55133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BE1825-71A3-1C41-97ED-6F61E163F4A6}"/>
              </a:ext>
            </a:extLst>
          </p:cNvPr>
          <p:cNvSpPr txBox="1"/>
          <p:nvPr/>
        </p:nvSpPr>
        <p:spPr>
          <a:xfrm>
            <a:off x="6723264" y="6574204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7" name="直線單箭頭接點 87">
            <a:extLst>
              <a:ext uri="{FF2B5EF4-FFF2-40B4-BE49-F238E27FC236}">
                <a16:creationId xmlns:a16="http://schemas.microsoft.com/office/drawing/2014/main" id="{68139FAA-BCC1-E949-AEFA-9AC72601F2A9}"/>
              </a:ext>
            </a:extLst>
          </p:cNvPr>
          <p:cNvCxnSpPr>
            <a:cxnSpLocks/>
            <a:stCxn id="11" idx="3"/>
            <a:endCxn id="23" idx="0"/>
          </p:cNvCxnSpPr>
          <p:nvPr/>
        </p:nvCxnSpPr>
        <p:spPr>
          <a:xfrm>
            <a:off x="6889486" y="5249282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91">
            <a:extLst>
              <a:ext uri="{FF2B5EF4-FFF2-40B4-BE49-F238E27FC236}">
                <a16:creationId xmlns:a16="http://schemas.microsoft.com/office/drawing/2014/main" id="{B8DACBB7-38A6-D04B-B005-F8C6DB57EA77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6891077" y="6304876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86A83B2-429F-054C-89B4-DCB072B276BB}"/>
              </a:ext>
            </a:extLst>
          </p:cNvPr>
          <p:cNvSpPr/>
          <p:nvPr/>
        </p:nvSpPr>
        <p:spPr>
          <a:xfrm>
            <a:off x="6933433" y="4872203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0ADC66F-90C1-2241-B77B-93B1B082E204}"/>
              </a:ext>
            </a:extLst>
          </p:cNvPr>
          <p:cNvSpPr txBox="1"/>
          <p:nvPr/>
        </p:nvSpPr>
        <p:spPr>
          <a:xfrm>
            <a:off x="6367053" y="339437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D79745F-56B8-4743-A50A-4051C1C72D32}"/>
              </a:ext>
            </a:extLst>
          </p:cNvPr>
          <p:cNvSpPr txBox="1"/>
          <p:nvPr/>
        </p:nvSpPr>
        <p:spPr>
          <a:xfrm>
            <a:off x="6125460" y="452015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CF9EBB3-CF93-FC4D-939C-31019FACD700}"/>
              </a:ext>
            </a:extLst>
          </p:cNvPr>
          <p:cNvSpPr txBox="1"/>
          <p:nvPr/>
        </p:nvSpPr>
        <p:spPr>
          <a:xfrm>
            <a:off x="6358444" y="5470753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509504-890A-BE4D-9127-3494C96556FF}"/>
              </a:ext>
            </a:extLst>
          </p:cNvPr>
          <p:cNvSpPr txBox="1"/>
          <p:nvPr/>
        </p:nvSpPr>
        <p:spPr>
          <a:xfrm>
            <a:off x="6125459" y="660601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07947-6D1D-0B40-BD07-B77505D6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6263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8E40AF-19B9-E94C-BDBF-CD53EFE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1936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Based on the medical literatures</a:t>
            </a:r>
            <a:r>
              <a:rPr lang="zh-TW" altLang="en-US" sz="2400" dirty="0"/>
              <a:t> </a:t>
            </a:r>
            <a:r>
              <a:rPr lang="en-US" altLang="zh-TW" sz="2400" dirty="0"/>
              <a:t>[5, 6], the mental disorder of schizophrenia patients can be described by </a:t>
            </a:r>
            <a:r>
              <a:rPr lang="en-US" altLang="zh-TW" sz="2400" i="1" dirty="0"/>
              <a:t>Bipolar</a:t>
            </a:r>
            <a:r>
              <a:rPr lang="en-US" altLang="zh-TW" sz="2400" dirty="0"/>
              <a:t> disorder 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disorder. </a:t>
            </a:r>
          </a:p>
          <a:p>
            <a:pPr algn="just"/>
            <a:r>
              <a:rPr lang="en-US" altLang="zh-TW" dirty="0"/>
              <a:t>In cognitive science [20, 21]</a:t>
            </a:r>
          </a:p>
          <a:p>
            <a:pPr lvl="1" algn="just"/>
            <a:r>
              <a:rPr lang="en-US" altLang="zh-TW" dirty="0"/>
              <a:t>Emotion is defined as a state of readiness for the action when humans face stimulus events.</a:t>
            </a:r>
          </a:p>
          <a:p>
            <a:pPr lvl="2" algn="just">
              <a:buFont typeface="Wingdings" pitchFamily="2" charset="2"/>
              <a:buChar char="l"/>
            </a:pPr>
            <a:r>
              <a:rPr lang="en-US" altLang="zh-TW" sz="1600" dirty="0"/>
              <a:t>The duration of emotion is 0.05 to 0.5 seconds [22, 23].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C8D348-9BB1-8B44-BBBD-6CA1980E9850}"/>
              </a:ext>
            </a:extLst>
          </p:cNvPr>
          <p:cNvSpPr/>
          <p:nvPr/>
        </p:nvSpPr>
        <p:spPr>
          <a:xfrm>
            <a:off x="231407" y="5026766"/>
            <a:ext cx="86811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[20] P. Ekman, "An argument for basic emotions," Cognition &amp; Emotion, vol. 6, pp. 169-200, 1992.</a:t>
            </a:r>
            <a:endParaRPr lang="zh-TW" altLang="zh-TW" sz="10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[21] E. K. Gray and D. Watson, "Assessing positive and negative affect via self-report," 2007.</a:t>
            </a:r>
            <a:r>
              <a:rPr lang="zh-TW" altLang="zh-TW" sz="1000" dirty="0">
                <a:latin typeface="+mj-lt"/>
              </a:rPr>
              <a:t> </a:t>
            </a:r>
            <a:endParaRPr lang="en-US" altLang="zh-TW" sz="10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[22] E. </a:t>
            </a:r>
            <a:r>
              <a:rPr lang="en-US" altLang="zh-TW" sz="1000" dirty="0" err="1">
                <a:latin typeface="+mj-lt"/>
              </a:rPr>
              <a:t>Svetieva</a:t>
            </a:r>
            <a:r>
              <a:rPr lang="en-US" altLang="zh-TW" sz="1000" dirty="0">
                <a:latin typeface="+mj-lt"/>
              </a:rPr>
              <a:t> and M. G. Frank, "Empathy, emotion dysregulation, and enhanced </a:t>
            </a:r>
            <a:r>
              <a:rPr lang="en-US" altLang="zh-TW" sz="1000" dirty="0" err="1">
                <a:latin typeface="+mj-lt"/>
              </a:rPr>
              <a:t>microexpression</a:t>
            </a:r>
            <a:r>
              <a:rPr lang="en-US" altLang="zh-TW" sz="1000" dirty="0">
                <a:latin typeface="+mj-lt"/>
              </a:rPr>
              <a:t> recognition ability," Motivation and Emotion, vol. 40, pp. 309-320, 2016.</a:t>
            </a:r>
            <a:r>
              <a:rPr lang="zh-TW" altLang="zh-TW" sz="1000" dirty="0">
                <a:latin typeface="+mj-lt"/>
              </a:rPr>
              <a:t> </a:t>
            </a:r>
            <a:endParaRPr lang="en-US" altLang="zh-TW" sz="10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000" dirty="0">
                <a:latin typeface="+mj-lt"/>
              </a:rPr>
              <a:t>[23] C. Hurley, A. E. Anker, M. G. Frank, D. Matsumoto, and H. C. Hwang, "Background factors predicting accuracy and improvement in micro expression recognition," Motivation and Emotion, vol. 38, pp. 700-714, 2014.</a:t>
            </a:r>
            <a:endParaRPr lang="zh-TW" altLang="zh-TW" sz="1000" dirty="0">
              <a:latin typeface="+mj-lt"/>
            </a:endParaRPr>
          </a:p>
          <a:p>
            <a:pPr algn="just"/>
            <a:endParaRPr lang="zh-TW" altLang="en-US" sz="1000" dirty="0">
              <a:latin typeface="Times" pitchFamily="2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66959A-FAAE-AD4C-914C-AEFF0862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2209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(1 / 3)</a:t>
            </a:r>
            <a:endParaRPr lang="zh-TW" altLang="en-US" sz="4000" dirty="0"/>
          </a:p>
        </p:txBody>
      </p:sp>
      <p:sp>
        <p:nvSpPr>
          <p:cNvPr id="41" name="圓角矩形 4">
            <a:extLst>
              <a:ext uri="{FF2B5EF4-FFF2-40B4-BE49-F238E27FC236}">
                <a16:creationId xmlns:a16="http://schemas.microsoft.com/office/drawing/2014/main" id="{C153D2AB-A78A-4563-88D7-540AA3717B6E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2" name="圓角矩形 5">
            <a:extLst>
              <a:ext uri="{FF2B5EF4-FFF2-40B4-BE49-F238E27FC236}">
                <a16:creationId xmlns:a16="http://schemas.microsoft.com/office/drawing/2014/main" id="{C0A9AC99-E582-4A03-B22B-BE6933005F0E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F5E9B30E-B2FF-41BD-9A65-3118BF516D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58E4DA2E-1536-4F4F-8CAF-712954B82B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809598D6-7FA9-41ED-A364-1E9BACF7924D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68" name="接點: 弧形 1023">
            <a:extLst>
              <a:ext uri="{FF2B5EF4-FFF2-40B4-BE49-F238E27FC236}">
                <a16:creationId xmlns:a16="http://schemas.microsoft.com/office/drawing/2014/main" id="{4072DB68-3212-456D-9BDE-D30514454C6A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DB13348-EE80-4E08-B150-9E6FAB33C039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0" name="矩形: 圓角 67">
            <a:extLst>
              <a:ext uri="{FF2B5EF4-FFF2-40B4-BE49-F238E27FC236}">
                <a16:creationId xmlns:a16="http://schemas.microsoft.com/office/drawing/2014/main" id="{F8363253-9BA6-42F1-9E08-A2C1D4702C9A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矩形: 圓角 68">
            <a:extLst>
              <a:ext uri="{FF2B5EF4-FFF2-40B4-BE49-F238E27FC236}">
                <a16:creationId xmlns:a16="http://schemas.microsoft.com/office/drawing/2014/main" id="{6E727F32-D5B6-4CDD-AAEF-929E93B1050C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2" name="直線單箭頭接點 69">
            <a:extLst>
              <a:ext uri="{FF2B5EF4-FFF2-40B4-BE49-F238E27FC236}">
                <a16:creationId xmlns:a16="http://schemas.microsoft.com/office/drawing/2014/main" id="{DE31E1AB-9626-4D51-9721-D05CFC611229}"/>
              </a:ext>
            </a:extLst>
          </p:cNvPr>
          <p:cNvCxnSpPr>
            <a:cxnSpLocks/>
            <a:stCxn id="65" idx="3"/>
            <a:endCxn id="81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595602A9-74DB-4E90-B6FC-CCF62238C93F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E382D5CE-64CE-477B-B966-0E99F0C5C01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86" name="Google Shape;163;p25">
            <a:extLst>
              <a:ext uri="{FF2B5EF4-FFF2-40B4-BE49-F238E27FC236}">
                <a16:creationId xmlns:a16="http://schemas.microsoft.com/office/drawing/2014/main" id="{BCF3818A-856F-480E-8671-7F56354C95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63;p25">
            <a:extLst>
              <a:ext uri="{FF2B5EF4-FFF2-40B4-BE49-F238E27FC236}">
                <a16:creationId xmlns:a16="http://schemas.microsoft.com/office/drawing/2014/main" id="{829101C2-FC0C-4289-8502-F8E7F1538D8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4C8D54B-D0F1-43ED-B1A8-CC1B01D66B72}"/>
              </a:ext>
            </a:extLst>
          </p:cNvPr>
          <p:cNvCxnSpPr>
            <a:cxnSpLocks/>
            <a:stCxn id="86" idx="3"/>
            <a:endCxn id="43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1CA2F48A-1296-4D32-A978-1F9170DFD610}"/>
              </a:ext>
            </a:extLst>
          </p:cNvPr>
          <p:cNvCxnSpPr>
            <a:cxnSpLocks/>
            <a:stCxn id="87" idx="3"/>
            <a:endCxn id="44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22DA7FA-7872-4DAA-89D5-C27AC8F41201}"/>
              </a:ext>
            </a:extLst>
          </p:cNvPr>
          <p:cNvCxnSpPr>
            <a:cxnSpLocks/>
            <a:stCxn id="50" idx="3"/>
            <a:endCxn id="90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85359211-7B79-42CA-A1A4-22ED9F3E0B3F}"/>
              </a:ext>
            </a:extLst>
          </p:cNvPr>
          <p:cNvCxnSpPr>
            <a:cxnSpLocks/>
            <a:stCxn id="51" idx="3"/>
            <a:endCxn id="91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4BF34109-A1F1-47C2-B6C5-3720B5C34DB1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10B923D3-81EE-42AC-95BB-3B05DD2A2003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CFCED884-6BC8-4395-922E-093D7AFD0957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7D2A595-4BF2-428C-8C84-E517B632B1EB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271BC82-7E3B-43D3-B513-A1689AA5195B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E7F5E83-2C1E-4835-A533-E3372417E47A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102" name="圓角矩形 5">
            <a:extLst>
              <a:ext uri="{FF2B5EF4-FFF2-40B4-BE49-F238E27FC236}">
                <a16:creationId xmlns:a16="http://schemas.microsoft.com/office/drawing/2014/main" id="{EADB9F38-ADFE-41E9-A531-5A07F4603BE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B0C52CBF-90A1-4892-B2E0-52AFEAF00D54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F10FE5D6-DFDF-4040-BF4B-121F91C079F5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5" name="矩形: 圓角 3">
              <a:extLst>
                <a:ext uri="{FF2B5EF4-FFF2-40B4-BE49-F238E27FC236}">
                  <a16:creationId xmlns:a16="http://schemas.microsoft.com/office/drawing/2014/main" id="{6E434DA5-5C96-4773-8C85-27168F9EA5D2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106" name="圖片 105">
            <a:extLst>
              <a:ext uri="{FF2B5EF4-FFF2-40B4-BE49-F238E27FC236}">
                <a16:creationId xmlns:a16="http://schemas.microsoft.com/office/drawing/2014/main" id="{E0CA1169-1EF8-47E6-9E94-D016C8D6F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107" name="圖片 106">
            <a:extLst>
              <a:ext uri="{FF2B5EF4-FFF2-40B4-BE49-F238E27FC236}">
                <a16:creationId xmlns:a16="http://schemas.microsoft.com/office/drawing/2014/main" id="{68AA0459-21B5-46B7-8BE6-574213420E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4F31C264-29AF-401E-BC91-AE0E739980EA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E10A865B-AF3B-4DA1-8323-59632440FE1A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953F926-B45C-48C2-9FDE-47B988C02A8C}"/>
              </a:ext>
            </a:extLst>
          </p:cNvPr>
          <p:cNvCxnSpPr>
            <a:cxnSpLocks/>
            <a:stCxn id="109" idx="2"/>
            <a:endCxn id="104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03F6239B-F662-4803-BB50-208C913C024E}"/>
              </a:ext>
            </a:extLst>
          </p:cNvPr>
          <p:cNvCxnSpPr>
            <a:cxnSpLocks/>
            <a:stCxn id="109" idx="2"/>
            <a:endCxn id="105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圓角 3">
            <a:extLst>
              <a:ext uri="{FF2B5EF4-FFF2-40B4-BE49-F238E27FC236}">
                <a16:creationId xmlns:a16="http://schemas.microsoft.com/office/drawing/2014/main" id="{F5C9A160-6949-405A-9935-7C06A5226C24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矩形: 圓角 3">
            <a:extLst>
              <a:ext uri="{FF2B5EF4-FFF2-40B4-BE49-F238E27FC236}">
                <a16:creationId xmlns:a16="http://schemas.microsoft.com/office/drawing/2014/main" id="{AA6D88AC-CC2A-4268-AEAF-8856F3A38B98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F72C08E0-1E93-4564-9445-FE7FC3E9FCDC}"/>
              </a:ext>
            </a:extLst>
          </p:cNvPr>
          <p:cNvCxnSpPr>
            <a:cxnSpLocks/>
            <a:stCxn id="104" idx="2"/>
            <a:endCxn id="112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DB031A60-0C70-43DD-922E-F1DB1C65AF97}"/>
              </a:ext>
            </a:extLst>
          </p:cNvPr>
          <p:cNvCxnSpPr>
            <a:cxnSpLocks/>
            <a:stCxn id="105" idx="2"/>
            <a:endCxn id="112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B0007E7E-48AA-4AA1-A7E4-4C43308D4558}"/>
              </a:ext>
            </a:extLst>
          </p:cNvPr>
          <p:cNvCxnSpPr>
            <a:cxnSpLocks/>
            <a:stCxn id="112" idx="2"/>
            <a:endCxn id="113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: 圓角 3">
            <a:extLst>
              <a:ext uri="{FF2B5EF4-FFF2-40B4-BE49-F238E27FC236}">
                <a16:creationId xmlns:a16="http://schemas.microsoft.com/office/drawing/2014/main" id="{E2244FBB-1D38-4FCF-84E7-F3DF14CD597E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F811D74-E791-48A0-A0A6-DB4EE7580B12}"/>
              </a:ext>
            </a:extLst>
          </p:cNvPr>
          <p:cNvCxnSpPr>
            <a:cxnSpLocks/>
            <a:stCxn id="113" idx="2"/>
            <a:endCxn id="117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E66524DF-30A2-4773-ABB4-4022BB04FD31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9ED17B5-ED68-4325-A233-51DA1D08A97C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D2C14891-2FF6-41C4-981C-0D507FDAD90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圓角 67">
            <a:extLst>
              <a:ext uri="{FF2B5EF4-FFF2-40B4-BE49-F238E27FC236}">
                <a16:creationId xmlns:a16="http://schemas.microsoft.com/office/drawing/2014/main" id="{F0276355-DCA0-403C-8122-2D5D1D63881A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直線單箭頭接點 27">
            <a:extLst>
              <a:ext uri="{FF2B5EF4-FFF2-40B4-BE49-F238E27FC236}">
                <a16:creationId xmlns:a16="http://schemas.microsoft.com/office/drawing/2014/main" id="{ACB923B3-BFD6-4BF1-BC24-436DEB73644D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27">
            <a:extLst>
              <a:ext uri="{FF2B5EF4-FFF2-40B4-BE49-F238E27FC236}">
                <a16:creationId xmlns:a16="http://schemas.microsoft.com/office/drawing/2014/main" id="{D3CD88A4-BECD-4714-A21D-A270789AF2DB}"/>
              </a:ext>
            </a:extLst>
          </p:cNvPr>
          <p:cNvCxnSpPr>
            <a:cxnSpLocks/>
            <a:stCxn id="52" idx="3"/>
            <a:endCxn id="125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圓角 68">
            <a:extLst>
              <a:ext uri="{FF2B5EF4-FFF2-40B4-BE49-F238E27FC236}">
                <a16:creationId xmlns:a16="http://schemas.microsoft.com/office/drawing/2014/main" id="{CA0A27CD-927B-49C6-AC84-A4FE8699D4F2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05E7131-A73F-4BE6-BE6D-2689A7488D5A}"/>
              </a:ext>
            </a:extLst>
          </p:cNvPr>
          <p:cNvCxnSpPr>
            <a:cxnSpLocks/>
            <a:stCxn id="65" idx="3"/>
            <a:endCxn id="129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FE1A6E5F-D78C-47B9-8E1A-5013FBCFFAEB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5C8844-B8F8-4BB8-BFB0-A72DA82078D7}"/>
              </a:ext>
            </a:extLst>
          </p:cNvPr>
          <p:cNvSpPr/>
          <p:nvPr/>
        </p:nvSpPr>
        <p:spPr>
          <a:xfrm>
            <a:off x="-3518" y="1556304"/>
            <a:ext cx="6484362" cy="4897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人工作業 42">
            <a:extLst>
              <a:ext uri="{FF2B5EF4-FFF2-40B4-BE49-F238E27FC236}">
                <a16:creationId xmlns:a16="http://schemas.microsoft.com/office/drawing/2014/main" id="{5AA7ACE3-CF38-498B-97AE-4A98D05A8E2A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44" name="流程圖: 人工作業 43">
            <a:extLst>
              <a:ext uri="{FF2B5EF4-FFF2-40B4-BE49-F238E27FC236}">
                <a16:creationId xmlns:a16="http://schemas.microsoft.com/office/drawing/2014/main" id="{A898217D-2D9A-4777-84C5-903E250363F5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2" name="矩形: 圓角 11">
            <a:extLst>
              <a:ext uri="{FF2B5EF4-FFF2-40B4-BE49-F238E27FC236}">
                <a16:creationId xmlns:a16="http://schemas.microsoft.com/office/drawing/2014/main" id="{4589A683-43B2-4455-9366-ADFBFD1CFA50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F2CE4251-5716-4C2D-BDE1-8726ABB9AC0D}"/>
              </a:ext>
            </a:extLst>
          </p:cNvPr>
          <p:cNvCxnSpPr>
            <a:cxnSpLocks/>
            <a:stCxn id="43" idx="2"/>
            <a:endCxn id="52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619A4C2-30B7-453A-900A-8EE9569476E2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圓角 48">
            <a:extLst>
              <a:ext uri="{FF2B5EF4-FFF2-40B4-BE49-F238E27FC236}">
                <a16:creationId xmlns:a16="http://schemas.microsoft.com/office/drawing/2014/main" id="{B1B3BBE0-2201-483B-A673-A6F1A60A8936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8D98FF-351B-45AC-AE8D-D84D2C22FCEE}"/>
              </a:ext>
            </a:extLst>
          </p:cNvPr>
          <p:cNvCxnSpPr>
            <a:cxnSpLocks/>
            <a:stCxn id="90" idx="2"/>
            <a:endCxn id="61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2852F4C4-1587-497E-8A4C-40FD330A26EB}"/>
              </a:ext>
            </a:extLst>
          </p:cNvPr>
          <p:cNvCxnSpPr>
            <a:cxnSpLocks/>
            <a:stCxn id="91" idx="2"/>
            <a:endCxn id="61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53">
            <a:extLst>
              <a:ext uri="{FF2B5EF4-FFF2-40B4-BE49-F238E27FC236}">
                <a16:creationId xmlns:a16="http://schemas.microsoft.com/office/drawing/2014/main" id="{EBF323A6-EC44-48E2-ADCF-7FCC06940A82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矩形: 圓角 54">
            <a:extLst>
              <a:ext uri="{FF2B5EF4-FFF2-40B4-BE49-F238E27FC236}">
                <a16:creationId xmlns:a16="http://schemas.microsoft.com/office/drawing/2014/main" id="{35A4034E-C6BA-4704-B226-9F952A06D56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8E0BF39-4FC4-4908-9C2D-D4FEB65198B1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流程圖: 人工作業 89">
            <a:extLst>
              <a:ext uri="{FF2B5EF4-FFF2-40B4-BE49-F238E27FC236}">
                <a16:creationId xmlns:a16="http://schemas.microsoft.com/office/drawing/2014/main" id="{093BF1FC-F26B-4AAE-8FA8-3FA66D206F81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1" name="流程圖: 人工作業 90">
            <a:extLst>
              <a:ext uri="{FF2B5EF4-FFF2-40B4-BE49-F238E27FC236}">
                <a16:creationId xmlns:a16="http://schemas.microsoft.com/office/drawing/2014/main" id="{3F8E45BC-5D5C-4B73-85D0-16E7C6FFFD81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2FB38F4-D541-49EF-9BA2-257DC3847E53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0B2B783-9B53-46EF-8FA8-69FB132B2D0B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20" name="接點: 弧形 1023">
            <a:extLst>
              <a:ext uri="{FF2B5EF4-FFF2-40B4-BE49-F238E27FC236}">
                <a16:creationId xmlns:a16="http://schemas.microsoft.com/office/drawing/2014/main" id="{92A5132E-FECF-4EB4-9FE5-67435068FE15}"/>
              </a:ext>
            </a:extLst>
          </p:cNvPr>
          <p:cNvCxnSpPr>
            <a:cxnSpLocks/>
            <a:stCxn id="64" idx="2"/>
            <a:endCxn id="124" idx="1"/>
          </p:cNvCxnSpPr>
          <p:nvPr/>
        </p:nvCxnSpPr>
        <p:spPr>
          <a:xfrm rot="16200000" flipH="1">
            <a:off x="4652562" y="3242144"/>
            <a:ext cx="560735" cy="1294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弧形 1023">
            <a:extLst>
              <a:ext uri="{FF2B5EF4-FFF2-40B4-BE49-F238E27FC236}">
                <a16:creationId xmlns:a16="http://schemas.microsoft.com/office/drawing/2014/main" id="{B1E12049-2CE5-4E84-99EC-C82DAE772D5A}"/>
              </a:ext>
            </a:extLst>
          </p:cNvPr>
          <p:cNvCxnSpPr>
            <a:cxnSpLocks/>
            <a:stCxn id="65" idx="0"/>
            <a:endCxn id="124" idx="1"/>
          </p:cNvCxnSpPr>
          <p:nvPr/>
        </p:nvCxnSpPr>
        <p:spPr>
          <a:xfrm rot="5400000" flipH="1" flipV="1">
            <a:off x="4497459" y="3963685"/>
            <a:ext cx="876643" cy="1288664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箭號: 向右 123">
            <a:extLst>
              <a:ext uri="{FF2B5EF4-FFF2-40B4-BE49-F238E27FC236}">
                <a16:creationId xmlns:a16="http://schemas.microsoft.com/office/drawing/2014/main" id="{95BA834E-A021-4215-92F4-FDA76DB4ED8D}"/>
              </a:ext>
            </a:extLst>
          </p:cNvPr>
          <p:cNvSpPr/>
          <p:nvPr/>
        </p:nvSpPr>
        <p:spPr>
          <a:xfrm>
            <a:off x="5580112" y="372619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7" name="直線單箭頭接點 27">
            <a:extLst>
              <a:ext uri="{FF2B5EF4-FFF2-40B4-BE49-F238E27FC236}">
                <a16:creationId xmlns:a16="http://schemas.microsoft.com/office/drawing/2014/main" id="{7B8B6064-2C0A-4EE8-ABD4-3BB34EB9C29C}"/>
              </a:ext>
            </a:extLst>
          </p:cNvPr>
          <p:cNvCxnSpPr>
            <a:cxnSpLocks/>
            <a:stCxn id="52" idx="3"/>
            <a:endCxn id="64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0E536F-6EB0-46BF-80D8-6ED9727FAD65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8DE7599-55FB-4835-806B-951FCB5A027E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A5882C5-F1E3-41A4-AC52-1D31C50ED543}"/>
              </a:ext>
            </a:extLst>
          </p:cNvPr>
          <p:cNvSpPr/>
          <p:nvPr/>
        </p:nvSpPr>
        <p:spPr>
          <a:xfrm>
            <a:off x="7024270" y="3968426"/>
            <a:ext cx="1689654" cy="7735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040BA06-A996-8B45-A8AA-1374412D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440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716519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716519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9701" t="-1613" r="-805970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7778" t="-1613" r="-700000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7778" t="-1613" r="-600000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7778" t="-1613" r="-500000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1940" t="-1613" r="-403731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7037" t="-1613" r="-300741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57037" t="-1613" r="-200741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3433" t="-1613" r="-102239" b="-1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296" t="-1613" r="-1481" b="-1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9701" t="-103279" r="-80597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7778" t="-103279" r="-70000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7778" t="-103279" r="-60000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7778" t="-103279" r="-500000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61940" t="-103279" r="-40373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57037" t="-103279" r="-30074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57037" t="-103279" r="-200741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63433" t="-103279" r="-102239" b="-14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296" t="-103279" r="-1481" b="-14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(1 / 3)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665B59-ADBD-7141-A7F6-6AB6E3F86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4" y="1554744"/>
            <a:ext cx="1280000" cy="7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366832-69BF-934E-B030-18EB5F8D97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64" y="1554744"/>
            <a:ext cx="128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288B1E-C213-9843-A693-F6C764AC3E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96" y="1554744"/>
            <a:ext cx="1280000" cy="7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5C2FC4-CD1F-C24F-98A2-9D3FF1A32F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24" y="1555683"/>
            <a:ext cx="1279999" cy="72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6CFF74-B891-7C4C-8D40-700CC0AC0C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24" y="1555683"/>
            <a:ext cx="1279999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F61134-A67E-5D4F-B344-C41CB72E080A}"/>
              </a:ext>
            </a:extLst>
          </p:cNvPr>
          <p:cNvSpPr txBox="1"/>
          <p:nvPr/>
        </p:nvSpPr>
        <p:spPr>
          <a:xfrm>
            <a:off x="3347864" y="173007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7164C82-BC3E-9F49-AC2C-69969885E578}"/>
              </a:ext>
            </a:extLst>
          </p:cNvPr>
          <p:cNvSpPr txBox="1"/>
          <p:nvPr/>
        </p:nvSpPr>
        <p:spPr>
          <a:xfrm>
            <a:off x="5405206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65654A-0CA3-244F-B822-2FBB5281605E}"/>
              </a:ext>
            </a:extLst>
          </p:cNvPr>
          <p:cNvSpPr txBox="1"/>
          <p:nvPr/>
        </p:nvSpPr>
        <p:spPr>
          <a:xfrm>
            <a:off x="39553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3DC11D-91C0-1343-B0E0-5BFD3FAC346B}"/>
              </a:ext>
            </a:extLst>
          </p:cNvPr>
          <p:cNvSpPr txBox="1"/>
          <p:nvPr/>
        </p:nvSpPr>
        <p:spPr>
          <a:xfrm>
            <a:off x="184155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2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E0B048-F933-8042-B994-BE52452390BA}"/>
              </a:ext>
            </a:extLst>
          </p:cNvPr>
          <p:cNvSpPr txBox="1"/>
          <p:nvPr/>
        </p:nvSpPr>
        <p:spPr>
          <a:xfrm>
            <a:off x="3923928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16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FD7C3F6-EC31-9340-BBEB-377409DE494E}"/>
              </a:ext>
            </a:extLst>
          </p:cNvPr>
          <p:cNvSpPr txBox="1"/>
          <p:nvPr/>
        </p:nvSpPr>
        <p:spPr>
          <a:xfrm>
            <a:off x="5889455" y="23465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64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29C981B-2823-284D-A579-D01F46ED631B}"/>
              </a:ext>
            </a:extLst>
          </p:cNvPr>
          <p:cNvSpPr txBox="1"/>
          <p:nvPr/>
        </p:nvSpPr>
        <p:spPr>
          <a:xfrm>
            <a:off x="7689655" y="234657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79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04C153-00DF-A249-9088-E3E15F0BAB5D}"/>
              </a:ext>
            </a:extLst>
          </p:cNvPr>
          <p:cNvSpPr txBox="1"/>
          <p:nvPr/>
        </p:nvSpPr>
        <p:spPr>
          <a:xfrm>
            <a:off x="7257607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0FA59AED-D621-5741-A38A-C75AA23F1001}"/>
              </a:ext>
            </a:extLst>
          </p:cNvPr>
          <p:cNvSpPr/>
          <p:nvPr/>
        </p:nvSpPr>
        <p:spPr>
          <a:xfrm rot="16200000">
            <a:off x="2603047" y="523282"/>
            <a:ext cx="369332" cy="47843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/>
              <p:nvPr/>
            </p:nvSpPr>
            <p:spPr>
              <a:xfrm>
                <a:off x="843496" y="3060137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Video clip 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6" y="3060137"/>
                <a:ext cx="3888432" cy="611962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41">
            <a:extLst>
              <a:ext uri="{FF2B5EF4-FFF2-40B4-BE49-F238E27FC236}">
                <a16:creationId xmlns:a16="http://schemas.microsoft.com/office/drawing/2014/main" id="{5EBE69A6-B0D9-C64F-9763-D3D250206670}"/>
              </a:ext>
            </a:extLst>
          </p:cNvPr>
          <p:cNvCxnSpPr>
            <a:cxnSpLocks/>
            <a:stCxn id="24" idx="2"/>
            <a:endCxn id="54" idx="0"/>
          </p:cNvCxnSpPr>
          <p:nvPr/>
        </p:nvCxnSpPr>
        <p:spPr>
          <a:xfrm>
            <a:off x="2787712" y="3672099"/>
            <a:ext cx="0" cy="187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89">
            <a:extLst>
              <a:ext uri="{FF2B5EF4-FFF2-40B4-BE49-F238E27FC236}">
                <a16:creationId xmlns:a16="http://schemas.microsoft.com/office/drawing/2014/main" id="{EB656698-6CFE-FF4F-A5A7-34F2388E7C91}"/>
              </a:ext>
            </a:extLst>
          </p:cNvPr>
          <p:cNvCxnSpPr>
            <a:cxnSpLocks/>
            <a:stCxn id="54" idx="2"/>
            <a:endCxn id="47" idx="0"/>
          </p:cNvCxnSpPr>
          <p:nvPr/>
        </p:nvCxnSpPr>
        <p:spPr>
          <a:xfrm>
            <a:off x="2787712" y="4861626"/>
            <a:ext cx="1" cy="187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左大括弧 39">
            <a:extLst>
              <a:ext uri="{FF2B5EF4-FFF2-40B4-BE49-F238E27FC236}">
                <a16:creationId xmlns:a16="http://schemas.microsoft.com/office/drawing/2014/main" id="{7343D13F-23E9-C545-A75B-F73673C0F6B2}"/>
              </a:ext>
            </a:extLst>
          </p:cNvPr>
          <p:cNvSpPr/>
          <p:nvPr/>
        </p:nvSpPr>
        <p:spPr>
          <a:xfrm rot="16200000">
            <a:off x="7212375" y="1374401"/>
            <a:ext cx="369332" cy="308211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7" name="矩形: 圓角 3">
            <a:extLst>
              <a:ext uri="{FF2B5EF4-FFF2-40B4-BE49-F238E27FC236}">
                <a16:creationId xmlns:a16="http://schemas.microsoft.com/office/drawing/2014/main" id="{47AAB8DF-A070-B741-9BF3-5307EC3247F2}"/>
              </a:ext>
            </a:extLst>
          </p:cNvPr>
          <p:cNvSpPr/>
          <p:nvPr/>
        </p:nvSpPr>
        <p:spPr>
          <a:xfrm>
            <a:off x="2124032" y="5049240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9" name="直線單箭頭接點 156">
            <a:extLst>
              <a:ext uri="{FF2B5EF4-FFF2-40B4-BE49-F238E27FC236}">
                <a16:creationId xmlns:a16="http://schemas.microsoft.com/office/drawing/2014/main" id="{BED02951-FCEC-1F4C-AEAB-3F5E5BCC5633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067001" y="5589240"/>
            <a:ext cx="720712" cy="326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C86B779-6461-EA4E-BAD9-99CE41CA41A4}"/>
              </a:ext>
            </a:extLst>
          </p:cNvPr>
          <p:cNvGrpSpPr/>
          <p:nvPr/>
        </p:nvGrpSpPr>
        <p:grpSpPr>
          <a:xfrm>
            <a:off x="1383556" y="3859714"/>
            <a:ext cx="2808312" cy="1001912"/>
            <a:chOff x="1331640" y="2887802"/>
            <a:chExt cx="2808312" cy="1001912"/>
          </a:xfrm>
        </p:grpSpPr>
        <p:sp>
          <p:nvSpPr>
            <p:cNvPr id="54" name="矩形: 圓角 172">
              <a:extLst>
                <a:ext uri="{FF2B5EF4-FFF2-40B4-BE49-F238E27FC236}">
                  <a16:creationId xmlns:a16="http://schemas.microsoft.com/office/drawing/2014/main" id="{D1999079-B231-A747-8300-D24557BE867E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6C830853-0A39-F049-8651-2E3622B58997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57" name="矩形: 圓角 175">
                <a:extLst>
                  <a:ext uri="{FF2B5EF4-FFF2-40B4-BE49-F238E27FC236}">
                    <a16:creationId xmlns:a16="http://schemas.microsoft.com/office/drawing/2014/main" id="{BF2CE0E6-8E54-F349-AA30-CA7EBD3B4B79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58" name="矩形: 圓角 3">
                <a:extLst>
                  <a:ext uri="{FF2B5EF4-FFF2-40B4-BE49-F238E27FC236}">
                    <a16:creationId xmlns:a16="http://schemas.microsoft.com/office/drawing/2014/main" id="{B53A6467-388E-6E48-8166-16272D135363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9E15BB0-A83E-9A42-97F0-74FE608B09C8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2F6B5EEA-0680-D449-9111-BA37B0873028}"/>
                  </a:ext>
                </a:extLst>
              </p:cNvPr>
              <p:cNvSpPr txBox="1"/>
              <p:nvPr/>
            </p:nvSpPr>
            <p:spPr>
              <a:xfrm>
                <a:off x="5415373" y="3060137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Video clip 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2F6B5EEA-0680-D449-9111-BA37B0873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373" y="3060137"/>
                <a:ext cx="3888432" cy="611962"/>
              </a:xfrm>
              <a:prstGeom prst="rect">
                <a:avLst/>
              </a:prstGeom>
              <a:blipFill>
                <a:blip r:embed="rId1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單箭頭接點 41">
            <a:extLst>
              <a:ext uri="{FF2B5EF4-FFF2-40B4-BE49-F238E27FC236}">
                <a16:creationId xmlns:a16="http://schemas.microsoft.com/office/drawing/2014/main" id="{555BA2EC-5201-C544-A269-D46334D13B3C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>
            <a:off x="7359589" y="3672099"/>
            <a:ext cx="0" cy="1876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89">
            <a:extLst>
              <a:ext uri="{FF2B5EF4-FFF2-40B4-BE49-F238E27FC236}">
                <a16:creationId xmlns:a16="http://schemas.microsoft.com/office/drawing/2014/main" id="{570E7AF7-1AB2-2B4D-B89D-A09AE2139C29}"/>
              </a:ext>
            </a:extLst>
          </p:cNvPr>
          <p:cNvCxnSpPr>
            <a:cxnSpLocks/>
            <a:stCxn id="75" idx="2"/>
            <a:endCxn id="73" idx="0"/>
          </p:cNvCxnSpPr>
          <p:nvPr/>
        </p:nvCxnSpPr>
        <p:spPr>
          <a:xfrm>
            <a:off x="7359589" y="4861626"/>
            <a:ext cx="1" cy="187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圓角 3">
            <a:extLst>
              <a:ext uri="{FF2B5EF4-FFF2-40B4-BE49-F238E27FC236}">
                <a16:creationId xmlns:a16="http://schemas.microsoft.com/office/drawing/2014/main" id="{36206B0A-8A36-2B4D-903C-C84422C1E38E}"/>
              </a:ext>
            </a:extLst>
          </p:cNvPr>
          <p:cNvSpPr/>
          <p:nvPr/>
        </p:nvSpPr>
        <p:spPr>
          <a:xfrm>
            <a:off x="6695909" y="5049240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A088A530-D861-234A-A537-FE9D4B29FBAF}"/>
              </a:ext>
            </a:extLst>
          </p:cNvPr>
          <p:cNvGrpSpPr/>
          <p:nvPr/>
        </p:nvGrpSpPr>
        <p:grpSpPr>
          <a:xfrm>
            <a:off x="5955433" y="3859714"/>
            <a:ext cx="2808312" cy="1001912"/>
            <a:chOff x="1331640" y="2887802"/>
            <a:chExt cx="2808312" cy="1001912"/>
          </a:xfrm>
        </p:grpSpPr>
        <p:sp>
          <p:nvSpPr>
            <p:cNvPr id="75" name="矩形: 圓角 172">
              <a:extLst>
                <a:ext uri="{FF2B5EF4-FFF2-40B4-BE49-F238E27FC236}">
                  <a16:creationId xmlns:a16="http://schemas.microsoft.com/office/drawing/2014/main" id="{AC32C84F-2CC1-7448-9552-64ACF3E833D4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ED759A19-7D7B-7F46-8A2C-039772D2BB02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78" name="矩形: 圓角 175">
                <a:extLst>
                  <a:ext uri="{FF2B5EF4-FFF2-40B4-BE49-F238E27FC236}">
                    <a16:creationId xmlns:a16="http://schemas.microsoft.com/office/drawing/2014/main" id="{F2DD2F3F-AF7C-8E4A-9323-8EB52C637719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79" name="矩形: 圓角 3">
                <a:extLst>
                  <a:ext uri="{FF2B5EF4-FFF2-40B4-BE49-F238E27FC236}">
                    <a16:creationId xmlns:a16="http://schemas.microsoft.com/office/drawing/2014/main" id="{177BF632-5B6D-9549-9090-DE33A9AC75B2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4EC8238B-376D-334C-B033-C43F9F96B52C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p:cxnSp>
        <p:nvCxnSpPr>
          <p:cNvPr id="83" name="直線單箭頭接點 156">
            <a:extLst>
              <a:ext uri="{FF2B5EF4-FFF2-40B4-BE49-F238E27FC236}">
                <a16:creationId xmlns:a16="http://schemas.microsoft.com/office/drawing/2014/main" id="{82389447-27E6-4E4E-8A8A-1C7DA3FBF617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7359590" y="5589240"/>
            <a:ext cx="1172850" cy="311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436F211D-A3C2-4DFB-8333-3091804EDFA4}"/>
              </a:ext>
            </a:extLst>
          </p:cNvPr>
          <p:cNvSpPr txBox="1"/>
          <p:nvPr/>
        </p:nvSpPr>
        <p:spPr>
          <a:xfrm>
            <a:off x="5401774" y="254798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DEC5EF-7569-5741-90A2-3E5D630E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97680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(1 / 3)</a:t>
            </a:r>
            <a:endParaRPr lang="zh-TW" altLang="en-US" sz="4000" dirty="0"/>
          </a:p>
        </p:txBody>
      </p:sp>
      <p:sp>
        <p:nvSpPr>
          <p:cNvPr id="41" name="圓角矩形 4">
            <a:extLst>
              <a:ext uri="{FF2B5EF4-FFF2-40B4-BE49-F238E27FC236}">
                <a16:creationId xmlns:a16="http://schemas.microsoft.com/office/drawing/2014/main" id="{C153D2AB-A78A-4563-88D7-540AA3717B6E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42" name="圓角矩形 5">
            <a:extLst>
              <a:ext uri="{FF2B5EF4-FFF2-40B4-BE49-F238E27FC236}">
                <a16:creationId xmlns:a16="http://schemas.microsoft.com/office/drawing/2014/main" id="{C0A9AC99-E582-4A03-B22B-BE6933005F0E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F5E9B30E-B2FF-41BD-9A65-3118BF516D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58E4DA2E-1536-4F4F-8CAF-712954B82B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809598D6-7FA9-41ED-A364-1E9BACF7924D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68" name="接點: 弧形 1023">
            <a:extLst>
              <a:ext uri="{FF2B5EF4-FFF2-40B4-BE49-F238E27FC236}">
                <a16:creationId xmlns:a16="http://schemas.microsoft.com/office/drawing/2014/main" id="{4072DB68-3212-456D-9BDE-D30514454C6A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DB13348-EE80-4E08-B150-9E6FAB33C039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Mean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0" name="矩形: 圓角 67">
            <a:extLst>
              <a:ext uri="{FF2B5EF4-FFF2-40B4-BE49-F238E27FC236}">
                <a16:creationId xmlns:a16="http://schemas.microsoft.com/office/drawing/2014/main" id="{F8363253-9BA6-42F1-9E08-A2C1D4702C9A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矩形: 圓角 68">
            <a:extLst>
              <a:ext uri="{FF2B5EF4-FFF2-40B4-BE49-F238E27FC236}">
                <a16:creationId xmlns:a16="http://schemas.microsoft.com/office/drawing/2014/main" id="{6E727F32-D5B6-4CDD-AAEF-929E93B1050C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2" name="直線單箭頭接點 69">
            <a:extLst>
              <a:ext uri="{FF2B5EF4-FFF2-40B4-BE49-F238E27FC236}">
                <a16:creationId xmlns:a16="http://schemas.microsoft.com/office/drawing/2014/main" id="{DE31E1AB-9626-4D51-9721-D05CFC611229}"/>
              </a:ext>
            </a:extLst>
          </p:cNvPr>
          <p:cNvCxnSpPr>
            <a:cxnSpLocks/>
            <a:stCxn id="65" idx="3"/>
            <a:endCxn id="81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595602A9-74DB-4E90-B6FC-CCF62238C93F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E382D5CE-64CE-477B-B966-0E99F0C5C01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86" name="Google Shape;163;p25">
            <a:extLst>
              <a:ext uri="{FF2B5EF4-FFF2-40B4-BE49-F238E27FC236}">
                <a16:creationId xmlns:a16="http://schemas.microsoft.com/office/drawing/2014/main" id="{BCF3818A-856F-480E-8671-7F56354C95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163;p25">
            <a:extLst>
              <a:ext uri="{FF2B5EF4-FFF2-40B4-BE49-F238E27FC236}">
                <a16:creationId xmlns:a16="http://schemas.microsoft.com/office/drawing/2014/main" id="{829101C2-FC0C-4289-8502-F8E7F1538D8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94C8D54B-D0F1-43ED-B1A8-CC1B01D66B72}"/>
              </a:ext>
            </a:extLst>
          </p:cNvPr>
          <p:cNvCxnSpPr>
            <a:cxnSpLocks/>
            <a:stCxn id="86" idx="3"/>
            <a:endCxn id="43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1CA2F48A-1296-4D32-A978-1F9170DFD610}"/>
              </a:ext>
            </a:extLst>
          </p:cNvPr>
          <p:cNvCxnSpPr>
            <a:cxnSpLocks/>
            <a:stCxn id="87" idx="3"/>
            <a:endCxn id="44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22DA7FA-7872-4DAA-89D5-C27AC8F41201}"/>
              </a:ext>
            </a:extLst>
          </p:cNvPr>
          <p:cNvCxnSpPr>
            <a:cxnSpLocks/>
            <a:stCxn id="50" idx="3"/>
            <a:endCxn id="90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85359211-7B79-42CA-A1A4-22ED9F3E0B3F}"/>
              </a:ext>
            </a:extLst>
          </p:cNvPr>
          <p:cNvCxnSpPr>
            <a:cxnSpLocks/>
            <a:stCxn id="51" idx="3"/>
            <a:endCxn id="91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4BF34109-A1F1-47C2-B6C5-3720B5C34DB1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10B923D3-81EE-42AC-95BB-3B05DD2A2003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CFCED884-6BC8-4395-922E-093D7AFD0957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07D2A595-4BF2-428C-8C84-E517B632B1EB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271BC82-7E3B-43D3-B513-A1689AA5195B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6E7F5E83-2C1E-4835-A533-E3372417E47A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102" name="圓角矩形 5">
            <a:extLst>
              <a:ext uri="{FF2B5EF4-FFF2-40B4-BE49-F238E27FC236}">
                <a16:creationId xmlns:a16="http://schemas.microsoft.com/office/drawing/2014/main" id="{EADB9F38-ADFE-41E9-A531-5A07F4603BE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B0C52CBF-90A1-4892-B2E0-52AFEAF00D54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F10FE5D6-DFDF-4040-BF4B-121F91C079F5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5" name="矩形: 圓角 3">
              <a:extLst>
                <a:ext uri="{FF2B5EF4-FFF2-40B4-BE49-F238E27FC236}">
                  <a16:creationId xmlns:a16="http://schemas.microsoft.com/office/drawing/2014/main" id="{6E434DA5-5C96-4773-8C85-27168F9EA5D2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106" name="圖片 105">
            <a:extLst>
              <a:ext uri="{FF2B5EF4-FFF2-40B4-BE49-F238E27FC236}">
                <a16:creationId xmlns:a16="http://schemas.microsoft.com/office/drawing/2014/main" id="{E0CA1169-1EF8-47E6-9E94-D016C8D6F5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107" name="圖片 106">
            <a:extLst>
              <a:ext uri="{FF2B5EF4-FFF2-40B4-BE49-F238E27FC236}">
                <a16:creationId xmlns:a16="http://schemas.microsoft.com/office/drawing/2014/main" id="{68AA0459-21B5-46B7-8BE6-574213420E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4F31C264-29AF-401E-BC91-AE0E739980EA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E10A865B-AF3B-4DA1-8323-59632440FE1A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953F926-B45C-48C2-9FDE-47B988C02A8C}"/>
              </a:ext>
            </a:extLst>
          </p:cNvPr>
          <p:cNvCxnSpPr>
            <a:cxnSpLocks/>
            <a:stCxn id="109" idx="2"/>
            <a:endCxn id="104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03F6239B-F662-4803-BB50-208C913C024E}"/>
              </a:ext>
            </a:extLst>
          </p:cNvPr>
          <p:cNvCxnSpPr>
            <a:cxnSpLocks/>
            <a:stCxn id="109" idx="2"/>
            <a:endCxn id="105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: 圓角 3">
            <a:extLst>
              <a:ext uri="{FF2B5EF4-FFF2-40B4-BE49-F238E27FC236}">
                <a16:creationId xmlns:a16="http://schemas.microsoft.com/office/drawing/2014/main" id="{F5C9A160-6949-405A-9935-7C06A5226C24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矩形: 圓角 3">
            <a:extLst>
              <a:ext uri="{FF2B5EF4-FFF2-40B4-BE49-F238E27FC236}">
                <a16:creationId xmlns:a16="http://schemas.microsoft.com/office/drawing/2014/main" id="{AA6D88AC-CC2A-4268-AEAF-8856F3A38B98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F72C08E0-1E93-4564-9445-FE7FC3E9FCDC}"/>
              </a:ext>
            </a:extLst>
          </p:cNvPr>
          <p:cNvCxnSpPr>
            <a:cxnSpLocks/>
            <a:stCxn id="104" idx="2"/>
            <a:endCxn id="112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DB031A60-0C70-43DD-922E-F1DB1C65AF97}"/>
              </a:ext>
            </a:extLst>
          </p:cNvPr>
          <p:cNvCxnSpPr>
            <a:cxnSpLocks/>
            <a:stCxn id="105" idx="2"/>
            <a:endCxn id="112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B0007E7E-48AA-4AA1-A7E4-4C43308D4558}"/>
              </a:ext>
            </a:extLst>
          </p:cNvPr>
          <p:cNvCxnSpPr>
            <a:cxnSpLocks/>
            <a:stCxn id="112" idx="2"/>
            <a:endCxn id="113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矩形: 圓角 3">
            <a:extLst>
              <a:ext uri="{FF2B5EF4-FFF2-40B4-BE49-F238E27FC236}">
                <a16:creationId xmlns:a16="http://schemas.microsoft.com/office/drawing/2014/main" id="{E2244FBB-1D38-4FCF-84E7-F3DF14CD597E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F811D74-E791-48A0-A0A6-DB4EE7580B12}"/>
              </a:ext>
            </a:extLst>
          </p:cNvPr>
          <p:cNvCxnSpPr>
            <a:cxnSpLocks/>
            <a:stCxn id="113" idx="2"/>
            <a:endCxn id="117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E66524DF-30A2-4773-ABB4-4022BB04FD31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9ED17B5-ED68-4325-A233-51DA1D08A97C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D2C14891-2FF6-41C4-981C-0D507FDAD90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圓角 67">
            <a:extLst>
              <a:ext uri="{FF2B5EF4-FFF2-40B4-BE49-F238E27FC236}">
                <a16:creationId xmlns:a16="http://schemas.microsoft.com/office/drawing/2014/main" id="{F0276355-DCA0-403C-8122-2D5D1D63881A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6" name="直線單箭頭接點 27">
            <a:extLst>
              <a:ext uri="{FF2B5EF4-FFF2-40B4-BE49-F238E27FC236}">
                <a16:creationId xmlns:a16="http://schemas.microsoft.com/office/drawing/2014/main" id="{ACB923B3-BFD6-4BF1-BC24-436DEB73644D}"/>
              </a:ext>
            </a:extLst>
          </p:cNvPr>
          <p:cNvCxnSpPr>
            <a:cxnSpLocks/>
            <a:stCxn id="64" idx="3"/>
            <a:endCxn id="80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27">
            <a:extLst>
              <a:ext uri="{FF2B5EF4-FFF2-40B4-BE49-F238E27FC236}">
                <a16:creationId xmlns:a16="http://schemas.microsoft.com/office/drawing/2014/main" id="{D3CD88A4-BECD-4714-A21D-A270789AF2DB}"/>
              </a:ext>
            </a:extLst>
          </p:cNvPr>
          <p:cNvCxnSpPr>
            <a:cxnSpLocks/>
            <a:stCxn id="52" idx="3"/>
            <a:endCxn id="125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矩形: 圓角 68">
            <a:extLst>
              <a:ext uri="{FF2B5EF4-FFF2-40B4-BE49-F238E27FC236}">
                <a16:creationId xmlns:a16="http://schemas.microsoft.com/office/drawing/2014/main" id="{CA0A27CD-927B-49C6-AC84-A4FE8699D4F2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單箭頭接點 69">
            <a:extLst>
              <a:ext uri="{FF2B5EF4-FFF2-40B4-BE49-F238E27FC236}">
                <a16:creationId xmlns:a16="http://schemas.microsoft.com/office/drawing/2014/main" id="{B05E7131-A73F-4BE6-BE6D-2689A7488D5A}"/>
              </a:ext>
            </a:extLst>
          </p:cNvPr>
          <p:cNvCxnSpPr>
            <a:cxnSpLocks/>
            <a:stCxn id="65" idx="3"/>
            <a:endCxn id="129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FE1A6E5F-D78C-47B9-8E1A-5013FBCFFAEB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5C8844-B8F8-4BB8-BFB0-A72DA82078D7}"/>
              </a:ext>
            </a:extLst>
          </p:cNvPr>
          <p:cNvSpPr/>
          <p:nvPr/>
        </p:nvSpPr>
        <p:spPr>
          <a:xfrm>
            <a:off x="-3518" y="1556304"/>
            <a:ext cx="6484362" cy="48970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人工作業 42">
            <a:extLst>
              <a:ext uri="{FF2B5EF4-FFF2-40B4-BE49-F238E27FC236}">
                <a16:creationId xmlns:a16="http://schemas.microsoft.com/office/drawing/2014/main" id="{5AA7ACE3-CF38-498B-97AE-4A98D05A8E2A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44" name="流程圖: 人工作業 43">
            <a:extLst>
              <a:ext uri="{FF2B5EF4-FFF2-40B4-BE49-F238E27FC236}">
                <a16:creationId xmlns:a16="http://schemas.microsoft.com/office/drawing/2014/main" id="{A898217D-2D9A-4777-84C5-903E250363F5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52" name="矩形: 圓角 11">
            <a:extLst>
              <a:ext uri="{FF2B5EF4-FFF2-40B4-BE49-F238E27FC236}">
                <a16:creationId xmlns:a16="http://schemas.microsoft.com/office/drawing/2014/main" id="{4589A683-43B2-4455-9366-ADFBFD1CFA50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F2CE4251-5716-4C2D-BDE1-8726ABB9AC0D}"/>
              </a:ext>
            </a:extLst>
          </p:cNvPr>
          <p:cNvCxnSpPr>
            <a:cxnSpLocks/>
            <a:stCxn id="43" idx="2"/>
            <a:endCxn id="52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F619A4C2-30B7-453A-900A-8EE9569476E2}"/>
              </a:ext>
            </a:extLst>
          </p:cNvPr>
          <p:cNvCxnSpPr>
            <a:cxnSpLocks/>
            <a:stCxn id="44" idx="2"/>
            <a:endCxn id="52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圓角 48">
            <a:extLst>
              <a:ext uri="{FF2B5EF4-FFF2-40B4-BE49-F238E27FC236}">
                <a16:creationId xmlns:a16="http://schemas.microsoft.com/office/drawing/2014/main" id="{B1B3BBE0-2201-483B-A673-A6F1A60A8936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78D98FF-351B-45AC-AE8D-D84D2C22FCEE}"/>
              </a:ext>
            </a:extLst>
          </p:cNvPr>
          <p:cNvCxnSpPr>
            <a:cxnSpLocks/>
            <a:stCxn id="90" idx="2"/>
            <a:endCxn id="61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2852F4C4-1587-497E-8A4C-40FD330A26EB}"/>
              </a:ext>
            </a:extLst>
          </p:cNvPr>
          <p:cNvCxnSpPr>
            <a:cxnSpLocks/>
            <a:stCxn id="91" idx="2"/>
            <a:endCxn id="61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圓角 53">
            <a:extLst>
              <a:ext uri="{FF2B5EF4-FFF2-40B4-BE49-F238E27FC236}">
                <a16:creationId xmlns:a16="http://schemas.microsoft.com/office/drawing/2014/main" id="{EBF323A6-EC44-48E2-ADCF-7FCC06940A82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矩形: 圓角 54">
            <a:extLst>
              <a:ext uri="{FF2B5EF4-FFF2-40B4-BE49-F238E27FC236}">
                <a16:creationId xmlns:a16="http://schemas.microsoft.com/office/drawing/2014/main" id="{35A4034E-C6BA-4704-B226-9F952A06D56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8E0BF39-4FC4-4908-9C2D-D4FEB65198B1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流程圖: 人工作業 89">
            <a:extLst>
              <a:ext uri="{FF2B5EF4-FFF2-40B4-BE49-F238E27FC236}">
                <a16:creationId xmlns:a16="http://schemas.microsoft.com/office/drawing/2014/main" id="{093BF1FC-F26B-4AAE-8FA8-3FA66D206F81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1" name="流程圖: 人工作業 90">
            <a:extLst>
              <a:ext uri="{FF2B5EF4-FFF2-40B4-BE49-F238E27FC236}">
                <a16:creationId xmlns:a16="http://schemas.microsoft.com/office/drawing/2014/main" id="{3F8E45BC-5D5C-4B73-85D0-16E7C6FFFD81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2FB38F4-D541-49EF-9BA2-257DC3847E53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A0B2B783-9B53-46EF-8FA8-69FB132B2D0B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120" name="接點: 弧形 1023">
            <a:extLst>
              <a:ext uri="{FF2B5EF4-FFF2-40B4-BE49-F238E27FC236}">
                <a16:creationId xmlns:a16="http://schemas.microsoft.com/office/drawing/2014/main" id="{92A5132E-FECF-4EB4-9FE5-67435068FE15}"/>
              </a:ext>
            </a:extLst>
          </p:cNvPr>
          <p:cNvCxnSpPr>
            <a:cxnSpLocks/>
            <a:stCxn id="64" idx="2"/>
            <a:endCxn id="124" idx="1"/>
          </p:cNvCxnSpPr>
          <p:nvPr/>
        </p:nvCxnSpPr>
        <p:spPr>
          <a:xfrm rot="16200000" flipH="1">
            <a:off x="4652562" y="3242144"/>
            <a:ext cx="560735" cy="1294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接點: 弧形 1023">
            <a:extLst>
              <a:ext uri="{FF2B5EF4-FFF2-40B4-BE49-F238E27FC236}">
                <a16:creationId xmlns:a16="http://schemas.microsoft.com/office/drawing/2014/main" id="{B1E12049-2CE5-4E84-99EC-C82DAE772D5A}"/>
              </a:ext>
            </a:extLst>
          </p:cNvPr>
          <p:cNvCxnSpPr>
            <a:cxnSpLocks/>
            <a:stCxn id="65" idx="0"/>
            <a:endCxn id="124" idx="1"/>
          </p:cNvCxnSpPr>
          <p:nvPr/>
        </p:nvCxnSpPr>
        <p:spPr>
          <a:xfrm rot="5400000" flipH="1" flipV="1">
            <a:off x="4497459" y="3963685"/>
            <a:ext cx="876643" cy="1288664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箭號: 向右 123">
            <a:extLst>
              <a:ext uri="{FF2B5EF4-FFF2-40B4-BE49-F238E27FC236}">
                <a16:creationId xmlns:a16="http://schemas.microsoft.com/office/drawing/2014/main" id="{95BA834E-A021-4215-92F4-FDA76DB4ED8D}"/>
              </a:ext>
            </a:extLst>
          </p:cNvPr>
          <p:cNvSpPr/>
          <p:nvPr/>
        </p:nvSpPr>
        <p:spPr>
          <a:xfrm>
            <a:off x="5580112" y="372619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7" name="直線單箭頭接點 27">
            <a:extLst>
              <a:ext uri="{FF2B5EF4-FFF2-40B4-BE49-F238E27FC236}">
                <a16:creationId xmlns:a16="http://schemas.microsoft.com/office/drawing/2014/main" id="{7B8B6064-2C0A-4EE8-ABD4-3BB34EB9C29C}"/>
              </a:ext>
            </a:extLst>
          </p:cNvPr>
          <p:cNvCxnSpPr>
            <a:cxnSpLocks/>
            <a:stCxn id="52" idx="3"/>
            <a:endCxn id="64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40E536F-6EB0-46BF-80D8-6ED9727FAD65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8DE7599-55FB-4835-806B-951FCB5A027E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A5882C5-F1E3-41A4-AC52-1D31C50ED543}"/>
              </a:ext>
            </a:extLst>
          </p:cNvPr>
          <p:cNvSpPr/>
          <p:nvPr/>
        </p:nvSpPr>
        <p:spPr>
          <a:xfrm>
            <a:off x="7001171" y="4693938"/>
            <a:ext cx="1689654" cy="7735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F0CF13A-B8EA-1747-869A-FBC46A4B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7768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Bipolar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875687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05114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869395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69882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2989984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2985114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867201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69662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2985114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86340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69282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2982920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86868"/>
              </p:ext>
            </p:extLst>
          </p:nvPr>
        </p:nvGraphicFramePr>
        <p:xfrm>
          <a:off x="310298" y="404691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06599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04405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00606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557711"/>
            <a:ext cx="4105124" cy="2160000"/>
          </a:xfrm>
          <a:prstGeom prst="rect">
            <a:avLst/>
          </a:prstGeom>
        </p:spPr>
      </p:pic>
      <p:sp>
        <p:nvSpPr>
          <p:cNvPr id="173" name="箭號: 向右 172">
            <a:extLst>
              <a:ext uri="{FF2B5EF4-FFF2-40B4-BE49-F238E27FC236}">
                <a16:creationId xmlns:a16="http://schemas.microsoft.com/office/drawing/2014/main" id="{FE9A33C0-2D57-48E8-A402-AFC7357A4651}"/>
              </a:ext>
            </a:extLst>
          </p:cNvPr>
          <p:cNvSpPr/>
          <p:nvPr/>
        </p:nvSpPr>
        <p:spPr>
          <a:xfrm>
            <a:off x="4009891" y="5323261"/>
            <a:ext cx="647909" cy="648072"/>
          </a:xfrm>
          <a:prstGeom prst="rightArrow">
            <a:avLst/>
          </a:prstGeom>
          <a:solidFill>
            <a:srgbClr val="C9E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84B9E238-60A0-44D3-BEF7-40F836204BD4}"/>
              </a:ext>
            </a:extLst>
          </p:cNvPr>
          <p:cNvSpPr txBox="1"/>
          <p:nvPr/>
        </p:nvSpPr>
        <p:spPr>
          <a:xfrm>
            <a:off x="3831315" y="4695738"/>
            <a:ext cx="100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Calculate histogram</a:t>
            </a:r>
          </a:p>
          <a:p>
            <a:pPr algn="ctr"/>
            <a:r>
              <a:rPr lang="en-US" altLang="zh-TW" sz="1200" dirty="0">
                <a:latin typeface="+mj-lt"/>
              </a:rPr>
              <a:t>(probability)</a:t>
            </a:r>
            <a:endParaRPr lang="zh-TW" altLang="en-US" sz="1200" dirty="0">
              <a:latin typeface="+mj-lt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E46762B8-178B-4FDA-BB6F-BDB288A0AA09}"/>
              </a:ext>
            </a:extLst>
          </p:cNvPr>
          <p:cNvGrpSpPr/>
          <p:nvPr/>
        </p:nvGrpSpPr>
        <p:grpSpPr>
          <a:xfrm>
            <a:off x="4938991" y="4772867"/>
            <a:ext cx="4432608" cy="1734291"/>
            <a:chOff x="8043027" y="2204864"/>
            <a:chExt cx="4432608" cy="173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/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/>
                <p:nvPr/>
              </p:nvSpPr>
              <p:spPr>
                <a:xfrm>
                  <a:off x="9686859" y="3239155"/>
                  <a:ext cx="2788776" cy="70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altLang="zh-TW" sz="1400" dirty="0">
                      <a:latin typeface="+mj-lt"/>
                    </a:rPr>
                    <a:t>: number of classes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1400" dirty="0">
                      <a:latin typeface="+mj-lt"/>
                    </a:rPr>
                    <a:t>: probability of </a:t>
                  </a:r>
                  <a:r>
                    <a:rPr lang="en-US" altLang="zh-TW" sz="1400" i="1" dirty="0" err="1">
                      <a:latin typeface="+mj-lt"/>
                    </a:rPr>
                    <a:t>i</a:t>
                  </a:r>
                  <a:r>
                    <a:rPr lang="en-US" altLang="zh-TW" sz="1400" dirty="0" err="1">
                      <a:latin typeface="+mj-lt"/>
                    </a:rPr>
                    <a:t>-th</a:t>
                  </a:r>
                  <a:r>
                    <a:rPr lang="en-US" altLang="zh-TW" sz="1400" dirty="0">
                      <a:latin typeface="+mj-lt"/>
                    </a:rPr>
                    <a:t> class</a:t>
                  </a:r>
                  <a:endParaRPr lang="zh-TW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859" y="3239155"/>
                  <a:ext cx="2788776" cy="700000"/>
                </a:xfrm>
                <a:prstGeom prst="rect">
                  <a:avLst/>
                </a:prstGeom>
                <a:blipFill>
                  <a:blip r:embed="rId9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14597B77-1379-4F40-AFF4-B5FCCDE3E05B}"/>
              </a:ext>
            </a:extLst>
          </p:cNvPr>
          <p:cNvGrpSpPr/>
          <p:nvPr/>
        </p:nvGrpSpPr>
        <p:grpSpPr>
          <a:xfrm>
            <a:off x="513433" y="4442384"/>
            <a:ext cx="3996120" cy="2390653"/>
            <a:chOff x="591123" y="4509525"/>
            <a:chExt cx="3996120" cy="2390653"/>
          </a:xfrm>
        </p:grpSpPr>
        <p:pic>
          <p:nvPicPr>
            <p:cNvPr id="1026" name="Picture 2" descr="Probability Distributions | Intuitor">
              <a:extLst>
                <a:ext uri="{FF2B5EF4-FFF2-40B4-BE49-F238E27FC236}">
                  <a16:creationId xmlns:a16="http://schemas.microsoft.com/office/drawing/2014/main" id="{3E69D8D1-29C4-4E2F-87B0-8C6A1144C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"/>
            <a:stretch/>
          </p:blipFill>
          <p:spPr bwMode="auto">
            <a:xfrm>
              <a:off x="591123" y="4509525"/>
              <a:ext cx="3996120" cy="22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3FBC1D6C-6E98-455B-A7D9-C7909A907AE2}"/>
                </a:ext>
              </a:extLst>
            </p:cNvPr>
            <p:cNvSpPr txBox="1"/>
            <p:nvPr/>
          </p:nvSpPr>
          <p:spPr>
            <a:xfrm>
              <a:off x="2829112" y="6530846"/>
              <a:ext cx="15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High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7DD6B8F0-6C25-4C18-AF74-70E44359F08B}"/>
                </a:ext>
              </a:extLst>
            </p:cNvPr>
            <p:cNvSpPr txBox="1"/>
            <p:nvPr/>
          </p:nvSpPr>
          <p:spPr>
            <a:xfrm>
              <a:off x="829243" y="6530846"/>
              <a:ext cx="1553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Low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4877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3" grpId="1" animBg="1"/>
      <p:bldP spid="174" grpId="0"/>
      <p:bldP spid="17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393BD0-2D8E-42F3-85D4-9E88283B6CDD}"/>
              </a:ext>
            </a:extLst>
          </p:cNvPr>
          <p:cNvSpPr/>
          <p:nvPr/>
        </p:nvSpPr>
        <p:spPr>
          <a:xfrm>
            <a:off x="431520" y="151288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emotional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86A12-86E6-455B-84B1-4F7E0D05857E}"/>
              </a:ext>
            </a:extLst>
          </p:cNvPr>
          <p:cNvSpPr/>
          <p:nvPr/>
        </p:nvSpPr>
        <p:spPr>
          <a:xfrm>
            <a:off x="431520" y="2412605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Histogram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/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zh-TW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3102752-9A84-406A-92CF-C74448E5232F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131520" y="1872854"/>
            <a:ext cx="576344" cy="36038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005B65-A658-4374-8FE3-E474D5E3B8D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691520" y="2232886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D6CB94D3-7095-44F4-9746-6311B427F3D7}"/>
              </a:ext>
            </a:extLst>
          </p:cNvPr>
          <p:cNvSpPr/>
          <p:nvPr/>
        </p:nvSpPr>
        <p:spPr>
          <a:xfrm>
            <a:off x="431520" y="331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Probability 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/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Calculate Entropy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1655FB-5BD9-4ADC-A984-8F9373643AC3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1691520" y="3132605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2">
            <a:extLst>
              <a:ext uri="{FF2B5EF4-FFF2-40B4-BE49-F238E27FC236}">
                <a16:creationId xmlns:a16="http://schemas.microsoft.com/office/drawing/2014/main" id="{BA4BF86D-61F3-4254-AED3-EF0C056C97A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691520" y="4032324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3">
            <a:extLst>
              <a:ext uri="{FF2B5EF4-FFF2-40B4-BE49-F238E27FC236}">
                <a16:creationId xmlns:a16="http://schemas.microsoft.com/office/drawing/2014/main" id="{63D2C98D-B05A-44EB-BC19-AA4E1A742FA0}"/>
              </a:ext>
            </a:extLst>
          </p:cNvPr>
          <p:cNvSpPr/>
          <p:nvPr/>
        </p:nvSpPr>
        <p:spPr>
          <a:xfrm>
            <a:off x="431520" y="602128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Bipolar disorder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(Unstable Emotional State)</a:t>
            </a:r>
          </a:p>
        </p:txBody>
      </p:sp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C2EEF09D-5597-4113-8BA3-A6DE4BCD251F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1691520" y="4932043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109D27A1-DBC5-4A87-8A77-E69472C98BA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1691520" y="5841569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6BD4CAF-9A27-43E2-8FDE-46D4A4AD45F4}"/>
              </a:ext>
            </a:extLst>
          </p:cNvPr>
          <p:cNvSpPr txBox="1"/>
          <p:nvPr/>
        </p:nvSpPr>
        <p:spPr>
          <a:xfrm>
            <a:off x="1307787" y="574353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9431CA-BEC7-4E4F-BBC9-3C4490537EE7}"/>
              </a:ext>
            </a:extLst>
          </p:cNvPr>
          <p:cNvSpPr txBox="1"/>
          <p:nvPr/>
        </p:nvSpPr>
        <p:spPr>
          <a:xfrm>
            <a:off x="3065348" y="5165517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/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stable emotion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/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𝑛𝑒𝑔𝑎𝑡𝑖𝑣𝑒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圓角 3">
            <a:extLst>
              <a:ext uri="{FF2B5EF4-FFF2-40B4-BE49-F238E27FC236}">
                <a16:creationId xmlns:a16="http://schemas.microsoft.com/office/drawing/2014/main" id="{268356D6-894C-436A-ADDE-326E3D6124E4}"/>
              </a:ext>
            </a:extLst>
          </p:cNvPr>
          <p:cNvSpPr/>
          <p:nvPr/>
        </p:nvSpPr>
        <p:spPr>
          <a:xfrm>
            <a:off x="6587864" y="259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 disorder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(Stay in Negative Mood)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/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𝑛𝑎𝑡𝑢𝑟𝑎𝑙</m:t>
                    </m:r>
                  </m:oMath>
                </a14:m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and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12">
            <a:extLst>
              <a:ext uri="{FF2B5EF4-FFF2-40B4-BE49-F238E27FC236}">
                <a16:creationId xmlns:a16="http://schemas.microsoft.com/office/drawing/2014/main" id="{71801E99-CE8E-4AA9-9DB8-3CF0EA5CEE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4967864" y="2232854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2">
            <a:extLst>
              <a:ext uri="{FF2B5EF4-FFF2-40B4-BE49-F238E27FC236}">
                <a16:creationId xmlns:a16="http://schemas.microsoft.com/office/drawing/2014/main" id="{D619B7FF-1D73-4CEC-A7F3-995825FDBA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6407864" y="2950856"/>
            <a:ext cx="180000" cy="1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D51EEA47-EB0E-4A73-85B9-ED92C4FC0DD4}"/>
              </a:ext>
            </a:extLst>
          </p:cNvPr>
          <p:cNvSpPr/>
          <p:nvPr/>
        </p:nvSpPr>
        <p:spPr>
          <a:xfrm>
            <a:off x="3699560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Flat Affect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8" name="直線單箭頭接點 12">
            <a:extLst>
              <a:ext uri="{FF2B5EF4-FFF2-40B4-BE49-F238E27FC236}">
                <a16:creationId xmlns:a16="http://schemas.microsoft.com/office/drawing/2014/main" id="{7A40A722-6E07-4351-9CD6-98CFC5B475E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959560" y="4398664"/>
            <a:ext cx="8304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DBDA1A-5381-4F8A-A8B9-9C223FB11C62}"/>
              </a:ext>
            </a:extLst>
          </p:cNvPr>
          <p:cNvSpPr txBox="1"/>
          <p:nvPr/>
        </p:nvSpPr>
        <p:spPr>
          <a:xfrm>
            <a:off x="6318024" y="2507063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27CA0F-E682-4945-BB01-59C6CE0BB6DF}"/>
              </a:ext>
            </a:extLst>
          </p:cNvPr>
          <p:cNvSpPr txBox="1"/>
          <p:nvPr/>
        </p:nvSpPr>
        <p:spPr>
          <a:xfrm>
            <a:off x="4959560" y="329897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1" name="矩形: 圓角 3">
            <a:extLst>
              <a:ext uri="{FF2B5EF4-FFF2-40B4-BE49-F238E27FC236}">
                <a16:creationId xmlns:a16="http://schemas.microsoft.com/office/drawing/2014/main" id="{97723B3B-4E47-4ADB-9D64-0A6F2281917D}"/>
              </a:ext>
            </a:extLst>
          </p:cNvPr>
          <p:cNvSpPr/>
          <p:nvPr/>
        </p:nvSpPr>
        <p:spPr>
          <a:xfrm>
            <a:off x="6493732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32" name="接點: 肘形 10">
            <a:extLst>
              <a:ext uri="{FF2B5EF4-FFF2-40B4-BE49-F238E27FC236}">
                <a16:creationId xmlns:a16="http://schemas.microsoft.com/office/drawing/2014/main" id="{8DCDAEF4-76E8-4408-A090-710A967B510A}"/>
              </a:ext>
            </a:extLst>
          </p:cNvPr>
          <p:cNvCxnSpPr>
            <a:cxnSpLocks/>
            <a:stCxn id="23" idx="3"/>
            <a:endCxn id="31" idx="0"/>
          </p:cNvCxnSpPr>
          <p:nvPr/>
        </p:nvCxnSpPr>
        <p:spPr>
          <a:xfrm>
            <a:off x="6407864" y="4033761"/>
            <a:ext cx="1345868" cy="7180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A472B62-1B4F-47C5-A99A-A97EC3CF18A1}"/>
              </a:ext>
            </a:extLst>
          </p:cNvPr>
          <p:cNvSpPr txBox="1"/>
          <p:nvPr/>
        </p:nvSpPr>
        <p:spPr>
          <a:xfrm>
            <a:off x="4625091" y="4390900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FD93925-50EE-495E-95C9-0BD552EA42B0}"/>
              </a:ext>
            </a:extLst>
          </p:cNvPr>
          <p:cNvSpPr txBox="1"/>
          <p:nvPr/>
        </p:nvSpPr>
        <p:spPr>
          <a:xfrm>
            <a:off x="6317844" y="372941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cxnSp>
        <p:nvCxnSpPr>
          <p:cNvPr id="52" name="直線單箭頭接點 12">
            <a:extLst>
              <a:ext uri="{FF2B5EF4-FFF2-40B4-BE49-F238E27FC236}">
                <a16:creationId xmlns:a16="http://schemas.microsoft.com/office/drawing/2014/main" id="{D2605108-6F4B-4A85-8CEF-A7B81515133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967864" y="3315759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AF1642-58EB-E043-A4BE-E3B7B830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824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(2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</a:rPr>
              <a:t>According to the medical </a:t>
            </a:r>
            <a:r>
              <a:rPr lang="en-US" altLang="zh-TW" dirty="0"/>
              <a:t>literature</a:t>
            </a:r>
            <a:r>
              <a:rPr lang="zh-TW" altLang="en-US" sz="2400" dirty="0">
                <a:latin typeface="Times" pitchFamily="2" charset="0"/>
              </a:rPr>
              <a:t> </a:t>
            </a:r>
            <a:r>
              <a:rPr lang="en-US" altLang="zh-TW" sz="2400" dirty="0">
                <a:latin typeface="Times" pitchFamily="2" charset="0"/>
              </a:rPr>
              <a:t>[5, 6] about mental illness, the mental disorder of schizophrenia can be described as </a:t>
            </a:r>
            <a:r>
              <a:rPr lang="en-US" altLang="zh-TW" sz="2400" i="1" dirty="0">
                <a:latin typeface="Times" pitchFamily="2" charset="0"/>
              </a:rPr>
              <a:t>Bipolar</a:t>
            </a:r>
            <a:r>
              <a:rPr lang="en-US" altLang="zh-TW" sz="2400" dirty="0">
                <a:latin typeface="Times" pitchFamily="2" charset="0"/>
              </a:rPr>
              <a:t> disorder and </a:t>
            </a:r>
            <a:r>
              <a:rPr lang="en-US" altLang="zh-TW" sz="2400" i="1" dirty="0">
                <a:latin typeface="Times" pitchFamily="2" charset="0"/>
              </a:rPr>
              <a:t>Depression</a:t>
            </a:r>
            <a:r>
              <a:rPr lang="en-US" altLang="zh-TW" sz="2400" dirty="0">
                <a:latin typeface="Times" pitchFamily="2" charset="0"/>
              </a:rPr>
              <a:t> disorder.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Bipolar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disorder is an </a:t>
            </a:r>
            <a:r>
              <a:rPr lang="en-US" altLang="zh-TW" sz="2000" dirty="0">
                <a:latin typeface="Times" pitchFamily="2" charset="0"/>
              </a:rPr>
              <a:t>unstable emotional condition</a:t>
            </a:r>
            <a:r>
              <a:rPr lang="zh-TW" altLang="zh-TW" sz="2000" dirty="0">
                <a:latin typeface="Times" pitchFamily="2" charset="0"/>
              </a:rPr>
              <a:t> </a:t>
            </a:r>
            <a:r>
              <a:rPr lang="en-US" altLang="zh-TW" sz="2000" dirty="0">
                <a:latin typeface="Times" pitchFamily="2" charset="0"/>
              </a:rPr>
              <a:t>characterized by abnormal cycles, persistent high mood and low mood.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Depression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disorder</a:t>
            </a:r>
            <a:r>
              <a:rPr lang="en-US" altLang="zh-TW" sz="2000" dirty="0">
                <a:latin typeface="Times" pitchFamily="2" charset="0"/>
              </a:rPr>
              <a:t> is a low emotional state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These disorders are highly related to emotion and depression.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Previous studies have been extensively discussed facial analysis to infer the mental state of human.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FDDC1-9AF5-5E41-919E-38CB52D8E187}"/>
              </a:ext>
            </a:extLst>
          </p:cNvPr>
          <p:cNvSpPr/>
          <p:nvPr/>
        </p:nvSpPr>
        <p:spPr>
          <a:xfrm>
            <a:off x="179512" y="6218390"/>
            <a:ext cx="6768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latin typeface="+mj-lt"/>
              </a:rPr>
              <a:t>[5] Diagnostic and statistical manual of mental disorders. Washington (D.C.): American Psychiatric Publishing, 2013.</a:t>
            </a:r>
          </a:p>
          <a:p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830AA-4103-E34E-85F2-D7771822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5705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check the predicted depressive level</a:t>
            </a:r>
            <a:r>
              <a:rPr lang="zh-TW" altLang="en-US" sz="2400" dirty="0"/>
              <a:t> </a:t>
            </a:r>
            <a:r>
              <a:rPr lang="en-US" altLang="zh-TW" sz="2400" dirty="0"/>
              <a:t>according to the </a:t>
            </a:r>
            <a:r>
              <a:rPr lang="en-US" altLang="zh-TW" sz="2000" dirty="0"/>
              <a:t>BDI-II Score.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C0FDF3B-16FB-4B88-97EE-2C27E71B2CA6}"/>
              </a:ext>
            </a:extLst>
          </p:cNvPr>
          <p:cNvSpPr/>
          <p:nvPr/>
        </p:nvSpPr>
        <p:spPr>
          <a:xfrm>
            <a:off x="755496" y="2505669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Depressive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A3C7536-35AA-4867-B641-0EE2DED9E764}"/>
              </a:ext>
            </a:extLst>
          </p:cNvPr>
          <p:cNvSpPr/>
          <p:nvPr/>
        </p:nvSpPr>
        <p:spPr>
          <a:xfrm>
            <a:off x="755496" y="332813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Average Prediction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/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&gt;20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135898E9-4CD8-480F-A568-A2A9AFF4D70F}"/>
              </a:ext>
            </a:extLst>
          </p:cNvPr>
          <p:cNvCxnSpPr>
            <a:cxnSpLocks/>
            <a:stCxn id="12" idx="3"/>
            <a:endCxn id="22" idx="0"/>
          </p:cNvCxnSpPr>
          <p:nvPr/>
        </p:nvCxnSpPr>
        <p:spPr>
          <a:xfrm>
            <a:off x="3635536" y="5337974"/>
            <a:ext cx="1368100" cy="46394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2DF0D72-B8F3-4ACE-A9AF-0CDB750D563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015496" y="3225669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/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</a:t>
                </a:r>
              </a:p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Overall Depressive Level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5C27260B-6440-4189-9400-E04541EE911F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015496" y="4048136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9860FC8B-0387-4A20-9721-18E1DB435FF7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015496" y="4870603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3">
            <a:extLst>
              <a:ext uri="{FF2B5EF4-FFF2-40B4-BE49-F238E27FC236}">
                <a16:creationId xmlns:a16="http://schemas.microsoft.com/office/drawing/2014/main" id="{E263BE4C-8960-4B6D-A7E2-A5012183AA38}"/>
              </a:ext>
            </a:extLst>
          </p:cNvPr>
          <p:cNvSpPr/>
          <p:nvPr/>
        </p:nvSpPr>
        <p:spPr>
          <a:xfrm>
            <a:off x="755496" y="580534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 disorder</a:t>
            </a:r>
          </a:p>
        </p:txBody>
      </p:sp>
      <p:cxnSp>
        <p:nvCxnSpPr>
          <p:cNvPr id="19" name="直線單箭頭接點 12">
            <a:extLst>
              <a:ext uri="{FF2B5EF4-FFF2-40B4-BE49-F238E27FC236}">
                <a16:creationId xmlns:a16="http://schemas.microsoft.com/office/drawing/2014/main" id="{63BE38A6-D3E0-4787-838F-E4F1CB128BC0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2015496" y="5702877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71BDFC-CC9B-4F60-A167-2D169300689A}"/>
              </a:ext>
            </a:extLst>
          </p:cNvPr>
          <p:cNvSpPr txBox="1"/>
          <p:nvPr/>
        </p:nvSpPr>
        <p:spPr>
          <a:xfrm>
            <a:off x="1335964" y="5548988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F99C9F-87E3-4BC2-B816-E190BEE323D9}"/>
              </a:ext>
            </a:extLst>
          </p:cNvPr>
          <p:cNvSpPr txBox="1"/>
          <p:nvPr/>
        </p:nvSpPr>
        <p:spPr>
          <a:xfrm>
            <a:off x="3563616" y="505002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2" name="矩形: 圓角 3">
            <a:extLst>
              <a:ext uri="{FF2B5EF4-FFF2-40B4-BE49-F238E27FC236}">
                <a16:creationId xmlns:a16="http://schemas.microsoft.com/office/drawing/2014/main" id="{BB2537A6-AF7A-4F98-BF22-52E156BAA58D}"/>
              </a:ext>
            </a:extLst>
          </p:cNvPr>
          <p:cNvSpPr/>
          <p:nvPr/>
        </p:nvSpPr>
        <p:spPr>
          <a:xfrm>
            <a:off x="3743636" y="580191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A8CC9B-F699-4603-9C49-5F272FD4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41965"/>
              </p:ext>
            </p:extLst>
          </p:nvPr>
        </p:nvGraphicFramePr>
        <p:xfrm>
          <a:off x="4284538" y="2998162"/>
          <a:ext cx="467995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9975">
                  <a:extLst>
                    <a:ext uri="{9D8B030D-6E8A-4147-A177-3AD203B41FA5}">
                      <a16:colId xmlns:a16="http://schemas.microsoft.com/office/drawing/2014/main" val="175196265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471716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BDI-II Score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Depression Severity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06988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0 - 13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None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9175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14 - 19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Mild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07923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20 - 28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Moderate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5909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29 - 63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Severe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06923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428C94E-FCF1-4C69-9360-FB14AFECCA2C}"/>
              </a:ext>
            </a:extLst>
          </p:cNvPr>
          <p:cNvSpPr txBox="1"/>
          <p:nvPr/>
        </p:nvSpPr>
        <p:spPr>
          <a:xfrm>
            <a:off x="6048549" y="4962654"/>
            <a:ext cx="115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[19]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6A35A5-8877-124A-921C-9352FA0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2529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8FB64-832D-4546-94E9-C6D37DE1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1683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CAER [10]  </a:t>
            </a:r>
            <a:br>
              <a:rPr lang="en-US" altLang="zh-TW" sz="3600" dirty="0"/>
            </a:br>
            <a:r>
              <a:rPr lang="en-US" altLang="zh-TW" sz="3200" dirty="0"/>
              <a:t>Emotion Recognition </a:t>
            </a:r>
            <a:endParaRPr lang="zh-TW" altLang="en-US" sz="4000" dirty="0"/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075404"/>
              </p:ext>
            </p:extLst>
          </p:nvPr>
        </p:nvGraphicFramePr>
        <p:xfrm>
          <a:off x="987367" y="1484784"/>
          <a:ext cx="71692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Category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clips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frames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%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Anger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1628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139681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12.33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Disgust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719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59630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5.44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Fear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514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46441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3.89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Happy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2726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219377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20.64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Natural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4579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377276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34.69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Sad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1473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138599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11.16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Surprise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1562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126873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11.83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Total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13201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1107877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100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  <p:pic>
        <p:nvPicPr>
          <p:cNvPr id="3079" name="圖片 19">
            <a:extLst>
              <a:ext uri="{FF2B5EF4-FFF2-40B4-BE49-F238E27FC236}">
                <a16:creationId xmlns:a16="http://schemas.microsoft.com/office/drawing/2014/main" id="{05609F99-78A9-4DEC-8900-2ABFC0A3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741026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圖片 20">
            <a:extLst>
              <a:ext uri="{FF2B5EF4-FFF2-40B4-BE49-F238E27FC236}">
                <a16:creationId xmlns:a16="http://schemas.microsoft.com/office/drawing/2014/main" id="{B2D47F93-558C-4AA1-A5B8-E74C52C6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04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圖片 21">
            <a:extLst>
              <a:ext uri="{FF2B5EF4-FFF2-40B4-BE49-F238E27FC236}">
                <a16:creationId xmlns:a16="http://schemas.microsoft.com/office/drawing/2014/main" id="{1E868B1B-E8E9-4728-9BB7-DAD64CEF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741026"/>
            <a:ext cx="1287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圖片 22">
            <a:extLst>
              <a:ext uri="{FF2B5EF4-FFF2-40B4-BE49-F238E27FC236}">
                <a16:creationId xmlns:a16="http://schemas.microsoft.com/office/drawing/2014/main" id="{FA1239EA-1541-4EBE-8724-A4D2ED3F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741026"/>
            <a:ext cx="12504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圖片 24">
            <a:extLst>
              <a:ext uri="{FF2B5EF4-FFF2-40B4-BE49-F238E27FC236}">
                <a16:creationId xmlns:a16="http://schemas.microsoft.com/office/drawing/2014/main" id="{8826643F-D8FD-4364-B625-11D127B4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90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圖片 25">
            <a:extLst>
              <a:ext uri="{FF2B5EF4-FFF2-40B4-BE49-F238E27FC236}">
                <a16:creationId xmlns:a16="http://schemas.microsoft.com/office/drawing/2014/main" id="{9DEB551B-699A-4DFC-AAA7-DBC2258FE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53" y="4647637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圖片 23">
            <a:extLst>
              <a:ext uri="{FF2B5EF4-FFF2-40B4-BE49-F238E27FC236}">
                <a16:creationId xmlns:a16="http://schemas.microsoft.com/office/drawing/2014/main" id="{61BB317E-2C59-439B-85C4-B1050A46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21ACC4-277F-8348-B807-4DD4EB87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854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videos with 20 – 30 minutes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81575D-DCD4-4FF2-9044-83031F16E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03445"/>
              </p:ext>
            </p:extLst>
          </p:nvPr>
        </p:nvGraphicFramePr>
        <p:xfrm>
          <a:off x="1475656" y="2192866"/>
          <a:ext cx="6552726" cy="39278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1864">
                  <a:extLst>
                    <a:ext uri="{9D8B030D-6E8A-4147-A177-3AD203B41FA5}">
                      <a16:colId xmlns:a16="http://schemas.microsoft.com/office/drawing/2014/main" val="220381170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352668582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183865493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2372795581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48693177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3392032183"/>
                    </a:ext>
                  </a:extLst>
                </a:gridCol>
              </a:tblGrid>
              <a:tr h="778083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Frames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BDI II Score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Depression Severity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5068806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None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8276724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Mild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401969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Moderate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3200268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Severe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979687"/>
                  </a:ext>
                </a:extLst>
              </a:tr>
            </a:tbl>
          </a:graphicData>
        </a:graphic>
      </p:graphicFrame>
      <p:pic>
        <p:nvPicPr>
          <p:cNvPr id="4112" name="圖片 33">
            <a:extLst>
              <a:ext uri="{FF2B5EF4-FFF2-40B4-BE49-F238E27FC236}">
                <a16:creationId xmlns:a16="http://schemas.microsoft.com/office/drawing/2014/main" id="{0F256670-2BB8-4D0A-B1DC-6DB62C43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圖片 34">
            <a:extLst>
              <a:ext uri="{FF2B5EF4-FFF2-40B4-BE49-F238E27FC236}">
                <a16:creationId xmlns:a16="http://schemas.microsoft.com/office/drawing/2014/main" id="{5538763D-8497-4ED6-8ED7-FBE60916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8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圖片 35">
            <a:extLst>
              <a:ext uri="{FF2B5EF4-FFF2-40B4-BE49-F238E27FC236}">
                <a16:creationId xmlns:a16="http://schemas.microsoft.com/office/drawing/2014/main" id="{8649FBC3-B6CF-4397-8382-74B71682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16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圖片 36">
            <a:extLst>
              <a:ext uri="{FF2B5EF4-FFF2-40B4-BE49-F238E27FC236}">
                <a16:creationId xmlns:a16="http://schemas.microsoft.com/office/drawing/2014/main" id="{E66A788A-77C0-41F3-B8C5-F56E230E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圖片 37">
            <a:extLst>
              <a:ext uri="{FF2B5EF4-FFF2-40B4-BE49-F238E27FC236}">
                <a16:creationId xmlns:a16="http://schemas.microsoft.com/office/drawing/2014/main" id="{DF0E74F4-AB29-4178-B318-0C432AD1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圖片 38">
            <a:extLst>
              <a:ext uri="{FF2B5EF4-FFF2-40B4-BE49-F238E27FC236}">
                <a16:creationId xmlns:a16="http://schemas.microsoft.com/office/drawing/2014/main" id="{BAFDBBDC-5043-436F-8EAC-E04E0883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61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圖片 39">
            <a:extLst>
              <a:ext uri="{FF2B5EF4-FFF2-40B4-BE49-F238E27FC236}">
                <a16:creationId xmlns:a16="http://schemas.microsoft.com/office/drawing/2014/main" id="{3D72E05F-0844-4237-B137-BCAADBD2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圖片 40">
            <a:extLst>
              <a:ext uri="{FF2B5EF4-FFF2-40B4-BE49-F238E27FC236}">
                <a16:creationId xmlns:a16="http://schemas.microsoft.com/office/drawing/2014/main" id="{F52D70D7-9110-4625-8F7B-39E9058A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09" y="3825498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圖片 41">
            <a:extLst>
              <a:ext uri="{FF2B5EF4-FFF2-40B4-BE49-F238E27FC236}">
                <a16:creationId xmlns:a16="http://schemas.microsoft.com/office/drawing/2014/main" id="{D1A16383-EE9E-4915-9DB5-A6B13A0E9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圖片 42">
            <a:extLst>
              <a:ext uri="{FF2B5EF4-FFF2-40B4-BE49-F238E27FC236}">
                <a16:creationId xmlns:a16="http://schemas.microsoft.com/office/drawing/2014/main" id="{6E1D1D61-9C3E-40D6-A248-CEDAEA5B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圖片 43">
            <a:extLst>
              <a:ext uri="{FF2B5EF4-FFF2-40B4-BE49-F238E27FC236}">
                <a16:creationId xmlns:a16="http://schemas.microsoft.com/office/drawing/2014/main" id="{C84815BF-2251-4FAC-BC25-7DAA134C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79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圖片 44">
            <a:extLst>
              <a:ext uri="{FF2B5EF4-FFF2-40B4-BE49-F238E27FC236}">
                <a16:creationId xmlns:a16="http://schemas.microsoft.com/office/drawing/2014/main" id="{85E0410F-CC42-4D6F-A3CB-3C57C59F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48">
            <a:extLst>
              <a:ext uri="{FF2B5EF4-FFF2-40B4-BE49-F238E27FC236}">
                <a16:creationId xmlns:a16="http://schemas.microsoft.com/office/drawing/2014/main" id="{6532B9B2-D4C5-4FAD-9D50-97EBB06D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6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47">
            <a:extLst>
              <a:ext uri="{FF2B5EF4-FFF2-40B4-BE49-F238E27FC236}">
                <a16:creationId xmlns:a16="http://schemas.microsoft.com/office/drawing/2014/main" id="{00849194-742C-4562-BA99-F892F441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3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46">
            <a:extLst>
              <a:ext uri="{FF2B5EF4-FFF2-40B4-BE49-F238E27FC236}">
                <a16:creationId xmlns:a16="http://schemas.microsoft.com/office/drawing/2014/main" id="{D86B3125-5A89-410E-9D0F-34F60160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45">
            <a:extLst>
              <a:ext uri="{FF2B5EF4-FFF2-40B4-BE49-F238E27FC236}">
                <a16:creationId xmlns:a16="http://schemas.microsoft.com/office/drawing/2014/main" id="{A7A35577-7A89-40EF-B332-B1A2FB3F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95F38C22-8072-497D-AE07-4863E264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AVEC-14 [24] </a:t>
            </a:r>
            <a:br>
              <a:rPr lang="en-US" altLang="zh-TW" sz="3600" dirty="0"/>
            </a:br>
            <a:r>
              <a:rPr lang="en-US" altLang="zh-TW" sz="3200" dirty="0"/>
              <a:t>Depression Estimation</a:t>
            </a:r>
            <a:endParaRPr lang="zh-TW" altLang="en-US" sz="4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77A4AF-F2F0-448C-9059-795854FF029F}"/>
              </a:ext>
            </a:extLst>
          </p:cNvPr>
          <p:cNvSpPr/>
          <p:nvPr/>
        </p:nvSpPr>
        <p:spPr>
          <a:xfrm>
            <a:off x="411808" y="6100998"/>
            <a:ext cx="7678812" cy="75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[24]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1000" i="1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Proceedings of the 4th International Workshop on Audio/Visual Emotion Challenge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endParaRPr lang="zh-TW" altLang="en-US" sz="1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782E92-D367-E24C-AF6A-21250B6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5586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Evaluation Metric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emotion recognition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depression estimation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 Error (MAE)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(RMSE)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/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blipFill>
                <a:blip r:embed="rId3"/>
                <a:stretch>
                  <a:fillRect l="-1734" t="-109524" b="-17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/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  <a:blipFill>
                <a:blip r:embed="rId4"/>
                <a:stretch>
                  <a:fillRect t="-57609" b="-103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/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 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blipFill>
                <a:blip r:embed="rId5"/>
                <a:stretch>
                  <a:fillRect l="-3106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032135-FD36-404E-AD11-CDF0584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75590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different modalities: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AD5D72-C159-114D-A3FB-1B66A7059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57335"/>
              </p:ext>
            </p:extLst>
          </p:nvPr>
        </p:nvGraphicFramePr>
        <p:xfrm>
          <a:off x="1086096" y="2122359"/>
          <a:ext cx="6971808" cy="1943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285">
                  <a:extLst>
                    <a:ext uri="{9D8B030D-6E8A-4147-A177-3AD203B41FA5}">
                      <a16:colId xmlns:a16="http://schemas.microsoft.com/office/drawing/2014/main" val="2279383285"/>
                    </a:ext>
                  </a:extLst>
                </a:gridCol>
                <a:gridCol w="1763285">
                  <a:extLst>
                    <a:ext uri="{9D8B030D-6E8A-4147-A177-3AD203B41FA5}">
                      <a16:colId xmlns:a16="http://schemas.microsoft.com/office/drawing/2014/main" val="4290377169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3061400183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2347332078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74614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7528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12.4062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14.8008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17307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79.41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9.7376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13.1881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140672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89.62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11.8333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101284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85133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9F3F7C39-8CAE-42A3-B94C-9B4C299D7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48" y="4154460"/>
            <a:ext cx="6498703" cy="2738192"/>
          </a:xfrm>
          <a:prstGeom prst="rect">
            <a:avLst/>
          </a:prstGeom>
        </p:spPr>
      </p:pic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AC50AE95-9FB7-4413-934D-353EDA9E90CA}"/>
              </a:ext>
            </a:extLst>
          </p:cNvPr>
          <p:cNvSpPr/>
          <p:nvPr/>
        </p:nvSpPr>
        <p:spPr>
          <a:xfrm>
            <a:off x="1475656" y="4154459"/>
            <a:ext cx="1440160" cy="25869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B30321-6DD8-F044-8F19-83C5FAD4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57923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the sampling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4224372"/>
                  </p:ext>
                </p:extLst>
              </p:nvPr>
            </p:nvGraphicFramePr>
            <p:xfrm>
              <a:off x="870072" y="2122359"/>
              <a:ext cx="7403856" cy="22669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Sampling Scheme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CAER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AVEC 14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70.09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12.4062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14.8008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𝑓𝑢𝑙𝑙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10.8065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13.2533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𝑡𝑜𝑝𝑘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84.67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9.0662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11.1652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86.36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7.6340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9.4368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𝓖</m:t>
                                    </m:r>
                                  </m:e>
                                  <m:sub>
                                    <m:r>
                                      <a:rPr lang="en-US" sz="16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𝐛𝐞𝐫𝐧𝐨𝐮𝐥𝐥𝐢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4224372"/>
                  </p:ext>
                </p:extLst>
              </p:nvPr>
            </p:nvGraphicFramePr>
            <p:xfrm>
              <a:off x="870072" y="2122359"/>
              <a:ext cx="7403856" cy="22669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Sampling Scheme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CAER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AVEC 14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70.09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12.4062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14.8008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309434" r="-295455" b="-3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10.8065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13.2533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409434" r="-295455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84.67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9.0662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11.1652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500000" r="-295455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86.36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7.6340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9.4368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611321" r="-295455" b="-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6F4FF095-9B63-4BAF-9FF9-BD769DA01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80" y="4396658"/>
            <a:ext cx="5841640" cy="2461342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758B74E-FB4C-4D02-8ACA-33336714D0E7}"/>
              </a:ext>
            </a:extLst>
          </p:cNvPr>
          <p:cNvSpPr/>
          <p:nvPr/>
        </p:nvSpPr>
        <p:spPr>
          <a:xfrm>
            <a:off x="3995936" y="4581129"/>
            <a:ext cx="1080120" cy="14401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2E78F9-7D8C-1C41-98A4-4DBAE20B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6257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Density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h𝑎𝑟𝑑</m:t>
                                  </m:r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𝑡𝑟𝑖</m:t>
                                  </m:r>
                                </m:sub>
                              </m:sSub>
                            </m:oMath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𝐝𝐞𝐧𝐬𝐢𝐭𝐲</m:t>
                                  </m:r>
                                </m:sub>
                              </m:sSub>
                            </m:oMath>
                          </a14:m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301852" r="-100463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409434" r="-100463" b="-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圓角矩形 5">
            <a:extLst>
              <a:ext uri="{FF2B5EF4-FFF2-40B4-BE49-F238E27FC236}">
                <a16:creationId xmlns:a16="http://schemas.microsoft.com/office/drawing/2014/main" id="{20B1832E-9F79-468B-93D7-C1E6DE1FFCE2}"/>
              </a:ext>
            </a:extLst>
          </p:cNvPr>
          <p:cNvSpPr/>
          <p:nvPr/>
        </p:nvSpPr>
        <p:spPr>
          <a:xfrm>
            <a:off x="1385900" y="422108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340AF902-61B8-4CD2-A213-558E37595447}"/>
              </a:ext>
            </a:extLst>
          </p:cNvPr>
          <p:cNvSpPr/>
          <p:nvPr/>
        </p:nvSpPr>
        <p:spPr>
          <a:xfrm rot="16200000">
            <a:off x="2639951" y="426217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" name="流程圖: 人工作業 8">
            <a:extLst>
              <a:ext uri="{FF2B5EF4-FFF2-40B4-BE49-F238E27FC236}">
                <a16:creationId xmlns:a16="http://schemas.microsoft.com/office/drawing/2014/main" id="{7F7478BE-DC55-47A6-9B09-267219FE5734}"/>
              </a:ext>
            </a:extLst>
          </p:cNvPr>
          <p:cNvSpPr/>
          <p:nvPr/>
        </p:nvSpPr>
        <p:spPr>
          <a:xfrm rot="16200000">
            <a:off x="2650628" y="533665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A5E3B3-C02A-473E-B0AB-B43A159BDC6E}"/>
              </a:ext>
            </a:extLst>
          </p:cNvPr>
          <p:cNvSpPr txBox="1"/>
          <p:nvPr/>
        </p:nvSpPr>
        <p:spPr>
          <a:xfrm>
            <a:off x="2108887" y="489217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CAF674-CBC3-4D5B-8D00-CEDD391DA5E4}"/>
              </a:ext>
            </a:extLst>
          </p:cNvPr>
          <p:cNvSpPr txBox="1"/>
          <p:nvPr/>
        </p:nvSpPr>
        <p:spPr>
          <a:xfrm>
            <a:off x="2050883" y="596738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3" name="矩形: 圓角 11">
            <a:extLst>
              <a:ext uri="{FF2B5EF4-FFF2-40B4-BE49-F238E27FC236}">
                <a16:creationId xmlns:a16="http://schemas.microsoft.com/office/drawing/2014/main" id="{B6EFF887-9EFB-4825-AE25-8A01A8B7FE78}"/>
              </a:ext>
            </a:extLst>
          </p:cNvPr>
          <p:cNvSpPr/>
          <p:nvPr/>
        </p:nvSpPr>
        <p:spPr>
          <a:xfrm>
            <a:off x="3618148" y="488592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224385C-EDE2-463C-B1E8-C6362D6ECA0E}"/>
              </a:ext>
            </a:extLst>
          </p:cNvPr>
          <p:cNvCxnSpPr>
            <a:cxnSpLocks/>
            <a:stCxn id="8" idx="2"/>
            <a:endCxn id="13" idx="1"/>
          </p:cNvCxnSpPr>
          <p:nvPr/>
        </p:nvCxnSpPr>
        <p:spPr>
          <a:xfrm>
            <a:off x="3269951" y="462217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38F587-9D30-42B1-84D2-CF2A08723641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flipV="1">
            <a:off x="3280628" y="515592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53">
            <a:extLst>
              <a:ext uri="{FF2B5EF4-FFF2-40B4-BE49-F238E27FC236}">
                <a16:creationId xmlns:a16="http://schemas.microsoft.com/office/drawing/2014/main" id="{85B69B03-165C-48D1-8A53-6D2FAEC099B2}"/>
              </a:ext>
            </a:extLst>
          </p:cNvPr>
          <p:cNvSpPr/>
          <p:nvPr/>
        </p:nvSpPr>
        <p:spPr>
          <a:xfrm>
            <a:off x="5006150" y="537321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CD38465-94BE-43AE-A530-F2C130219D6E}"/>
              </a:ext>
            </a:extLst>
          </p:cNvPr>
          <p:cNvSpPr txBox="1"/>
          <p:nvPr/>
        </p:nvSpPr>
        <p:spPr>
          <a:xfrm>
            <a:off x="5559597" y="423822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22" name="Google Shape;163;p25">
            <a:extLst>
              <a:ext uri="{FF2B5EF4-FFF2-40B4-BE49-F238E27FC236}">
                <a16:creationId xmlns:a16="http://schemas.microsoft.com/office/drawing/2014/main" id="{40F6DE95-AED1-4348-A7B3-4F9B59271A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194" t="5985" r="88394" b="87081"/>
          <a:stretch/>
        </p:blipFill>
        <p:spPr>
          <a:xfrm>
            <a:off x="1713997" y="435787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63;p25">
            <a:extLst>
              <a:ext uri="{FF2B5EF4-FFF2-40B4-BE49-F238E27FC236}">
                <a16:creationId xmlns:a16="http://schemas.microsoft.com/office/drawing/2014/main" id="{45991C8D-F37D-4727-9F0C-E603B93BA61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911" t="1878" r="83401" b="76362"/>
          <a:stretch/>
        </p:blipFill>
        <p:spPr>
          <a:xfrm>
            <a:off x="1418080" y="541114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8068535-7684-4D24-AF3E-0E789B0301E3}"/>
              </a:ext>
            </a:extLst>
          </p:cNvPr>
          <p:cNvCxnSpPr>
            <a:cxnSpLocks/>
            <a:stCxn id="22" idx="3"/>
            <a:endCxn id="8" idx="0"/>
          </p:cNvCxnSpPr>
          <p:nvPr/>
        </p:nvCxnSpPr>
        <p:spPr>
          <a:xfrm flipV="1">
            <a:off x="2217997" y="462217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6C3D2F-8482-4E3E-99B3-59619BD9151B}"/>
              </a:ext>
            </a:extLst>
          </p:cNvPr>
          <p:cNvCxnSpPr>
            <a:cxnSpLocks/>
            <a:stCxn id="23" idx="3"/>
            <a:endCxn id="9" idx="0"/>
          </p:cNvCxnSpPr>
          <p:nvPr/>
        </p:nvCxnSpPr>
        <p:spPr>
          <a:xfrm flipV="1">
            <a:off x="2213809" y="569665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24F1537-8A0C-46EC-BC9E-324527A50F45}"/>
              </a:ext>
            </a:extLst>
          </p:cNvPr>
          <p:cNvSpPr txBox="1"/>
          <p:nvPr/>
        </p:nvSpPr>
        <p:spPr>
          <a:xfrm>
            <a:off x="1694672" y="484717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79684-6602-4B51-9533-A4D6D062B47D}"/>
              </a:ext>
            </a:extLst>
          </p:cNvPr>
          <p:cNvSpPr txBox="1"/>
          <p:nvPr/>
        </p:nvSpPr>
        <p:spPr>
          <a:xfrm>
            <a:off x="1453079" y="597295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9" name="直線單箭頭接點 27">
            <a:extLst>
              <a:ext uri="{FF2B5EF4-FFF2-40B4-BE49-F238E27FC236}">
                <a16:creationId xmlns:a16="http://schemas.microsoft.com/office/drawing/2014/main" id="{9CA8190B-E11E-421B-B66B-91A0062A4F00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6266150" y="564321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7">
            <a:extLst>
              <a:ext uri="{FF2B5EF4-FFF2-40B4-BE49-F238E27FC236}">
                <a16:creationId xmlns:a16="http://schemas.microsoft.com/office/drawing/2014/main" id="{8F084445-AF1D-4506-818E-2182062EC0B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878148" y="515592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27">
            <a:extLst>
              <a:ext uri="{FF2B5EF4-FFF2-40B4-BE49-F238E27FC236}">
                <a16:creationId xmlns:a16="http://schemas.microsoft.com/office/drawing/2014/main" id="{21A9AE02-D57A-4DE9-B294-AB34C75350B8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4878148" y="479698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FE40F8D-2B37-419C-AEF5-76CC45A9B2B6}"/>
              </a:ext>
            </a:extLst>
          </p:cNvPr>
          <p:cNvSpPr txBox="1"/>
          <p:nvPr/>
        </p:nvSpPr>
        <p:spPr>
          <a:xfrm>
            <a:off x="5532021" y="508161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EDC871-2EC9-456A-802E-DF3768B6A022}"/>
              </a:ext>
            </a:extLst>
          </p:cNvPr>
          <p:cNvSpPr/>
          <p:nvPr/>
        </p:nvSpPr>
        <p:spPr>
          <a:xfrm>
            <a:off x="1259632" y="4148965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67">
            <a:extLst>
              <a:ext uri="{FF2B5EF4-FFF2-40B4-BE49-F238E27FC236}">
                <a16:creationId xmlns:a16="http://schemas.microsoft.com/office/drawing/2014/main" id="{1BC7AA4A-3C2B-493F-A630-B0F7AEE33C38}"/>
              </a:ext>
            </a:extLst>
          </p:cNvPr>
          <p:cNvSpPr/>
          <p:nvPr/>
        </p:nvSpPr>
        <p:spPr>
          <a:xfrm>
            <a:off x="6399505" y="452698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矩形: 圓角 67">
            <a:extLst>
              <a:ext uri="{FF2B5EF4-FFF2-40B4-BE49-F238E27FC236}">
                <a16:creationId xmlns:a16="http://schemas.microsoft.com/office/drawing/2014/main" id="{2C714C0F-E829-402A-A62B-DFC3594E9746}"/>
              </a:ext>
            </a:extLst>
          </p:cNvPr>
          <p:cNvSpPr/>
          <p:nvPr/>
        </p:nvSpPr>
        <p:spPr>
          <a:xfrm>
            <a:off x="6402262" y="537321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696992-CC9F-074E-9BFA-CCBDF5BE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406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Distributed Loss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6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𝐷𝑖𝑠𝑡𝑟𝑖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𝐷𝑖𝑠𝑡𝑟𝑖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𝐌𝐒𝐄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𝐃𝐢𝐬𝐭𝐫𝐢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203704" r="-229278" b="-3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309434" r="-229278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409434" r="-229278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509434" r="-229278" b="-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圓角矩形 4">
            <a:extLst>
              <a:ext uri="{FF2B5EF4-FFF2-40B4-BE49-F238E27FC236}">
                <a16:creationId xmlns:a16="http://schemas.microsoft.com/office/drawing/2014/main" id="{26E0E86D-E10E-4CBC-9DD1-0DDCFA7491D2}"/>
              </a:ext>
            </a:extLst>
          </p:cNvPr>
          <p:cNvSpPr/>
          <p:nvPr/>
        </p:nvSpPr>
        <p:spPr>
          <a:xfrm>
            <a:off x="1385900" y="4365104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8C8A92-54DE-467E-BF48-7F56FEDC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27252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853812-2DD6-4B34-B1DE-4B2B6E97E5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63245"/>
            <a:ext cx="799178" cy="593533"/>
          </a:xfrm>
          <a:prstGeom prst="rect">
            <a:avLst/>
          </a:prstGeom>
        </p:spPr>
      </p:pic>
      <p:sp>
        <p:nvSpPr>
          <p:cNvPr id="14" name="矩形: 圓角 48">
            <a:extLst>
              <a:ext uri="{FF2B5EF4-FFF2-40B4-BE49-F238E27FC236}">
                <a16:creationId xmlns:a16="http://schemas.microsoft.com/office/drawing/2014/main" id="{0CAC1A5E-0A90-43F6-B8DE-973D98F3D4C2}"/>
              </a:ext>
            </a:extLst>
          </p:cNvPr>
          <p:cNvSpPr/>
          <p:nvPr/>
        </p:nvSpPr>
        <p:spPr>
          <a:xfrm>
            <a:off x="3612286" y="5064253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AAAB9F-42FF-47E1-B94A-7D692393E772}"/>
              </a:ext>
            </a:extLst>
          </p:cNvPr>
          <p:cNvCxnSpPr>
            <a:cxnSpLocks/>
            <a:stCxn id="22" idx="2"/>
            <a:endCxn id="14" idx="1"/>
          </p:cNvCxnSpPr>
          <p:nvPr/>
        </p:nvCxnSpPr>
        <p:spPr>
          <a:xfrm>
            <a:off x="3269549" y="4804418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5D8B188-1FB1-4F29-A7F0-29A4A1FEA628}"/>
              </a:ext>
            </a:extLst>
          </p:cNvPr>
          <p:cNvCxnSpPr>
            <a:cxnSpLocks/>
            <a:stCxn id="23" idx="2"/>
            <a:endCxn id="14" idx="1"/>
          </p:cNvCxnSpPr>
          <p:nvPr/>
        </p:nvCxnSpPr>
        <p:spPr>
          <a:xfrm flipV="1">
            <a:off x="3280226" y="5334253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54">
            <a:extLst>
              <a:ext uri="{FF2B5EF4-FFF2-40B4-BE49-F238E27FC236}">
                <a16:creationId xmlns:a16="http://schemas.microsoft.com/office/drawing/2014/main" id="{FDE91794-70BD-4D0C-B980-076DD289C195}"/>
              </a:ext>
            </a:extLst>
          </p:cNvPr>
          <p:cNvSpPr/>
          <p:nvPr/>
        </p:nvSpPr>
        <p:spPr>
          <a:xfrm>
            <a:off x="5011852" y="5062742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B7FE9A-391D-488F-9D66-9FCBEA41D73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872286" y="5332742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69">
            <a:extLst>
              <a:ext uri="{FF2B5EF4-FFF2-40B4-BE49-F238E27FC236}">
                <a16:creationId xmlns:a16="http://schemas.microsoft.com/office/drawing/2014/main" id="{68696263-C077-4966-9697-1176F1E62E6B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271852" y="5000045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3D814E-802E-45C6-A7F4-388D16EE0242}"/>
              </a:ext>
            </a:extLst>
          </p:cNvPr>
          <p:cNvSpPr txBox="1"/>
          <p:nvPr/>
        </p:nvSpPr>
        <p:spPr>
          <a:xfrm>
            <a:off x="5575777" y="4433771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22" name="流程圖: 人工作業 21">
            <a:extLst>
              <a:ext uri="{FF2B5EF4-FFF2-40B4-BE49-F238E27FC236}">
                <a16:creationId xmlns:a16="http://schemas.microsoft.com/office/drawing/2014/main" id="{846AE890-DF21-4CF4-BEBB-BA7AF33C5BEC}"/>
              </a:ext>
            </a:extLst>
          </p:cNvPr>
          <p:cNvSpPr/>
          <p:nvPr/>
        </p:nvSpPr>
        <p:spPr>
          <a:xfrm rot="16200000">
            <a:off x="2639549" y="444441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3" name="流程圖: 人工作業 22">
            <a:extLst>
              <a:ext uri="{FF2B5EF4-FFF2-40B4-BE49-F238E27FC236}">
                <a16:creationId xmlns:a16="http://schemas.microsoft.com/office/drawing/2014/main" id="{F5F576FE-5F24-439A-9F1A-912E6196A713}"/>
              </a:ext>
            </a:extLst>
          </p:cNvPr>
          <p:cNvSpPr/>
          <p:nvPr/>
        </p:nvSpPr>
        <p:spPr>
          <a:xfrm rot="16200000">
            <a:off x="2650226" y="5500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C1A61-012C-48A3-BBD4-EDF0986F6FDD}"/>
              </a:ext>
            </a:extLst>
          </p:cNvPr>
          <p:cNvSpPr txBox="1"/>
          <p:nvPr/>
        </p:nvSpPr>
        <p:spPr>
          <a:xfrm>
            <a:off x="2108485" y="5068516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AF60952-AC35-4438-8921-3340A2996B53}"/>
              </a:ext>
            </a:extLst>
          </p:cNvPr>
          <p:cNvSpPr txBox="1"/>
          <p:nvPr/>
        </p:nvSpPr>
        <p:spPr>
          <a:xfrm>
            <a:off x="2050883" y="6129340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577F793-8D3F-495C-861A-1342D7BC70EC}"/>
              </a:ext>
            </a:extLst>
          </p:cNvPr>
          <p:cNvCxnSpPr>
            <a:cxnSpLocks/>
            <a:stCxn id="10" idx="3"/>
            <a:endCxn id="22" idx="0"/>
          </p:cNvCxnSpPr>
          <p:nvPr/>
        </p:nvCxnSpPr>
        <p:spPr>
          <a:xfrm>
            <a:off x="2217105" y="4804418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FFE9035-2DE6-4F56-ADB3-DB56700F9F7F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>
            <a:off x="2218696" y="5860012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D0DBDB4-2433-4670-BCDF-CE9C67FF7C6D}"/>
              </a:ext>
            </a:extLst>
          </p:cNvPr>
          <p:cNvSpPr txBox="1"/>
          <p:nvPr/>
        </p:nvSpPr>
        <p:spPr>
          <a:xfrm>
            <a:off x="1686063" y="5025889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B1B7CE-73B4-49D7-8C8E-5AE15D73CAA5}"/>
              </a:ext>
            </a:extLst>
          </p:cNvPr>
          <p:cNvSpPr txBox="1"/>
          <p:nvPr/>
        </p:nvSpPr>
        <p:spPr>
          <a:xfrm>
            <a:off x="1453078" y="6161147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32" name="直線單箭頭接點 69">
            <a:extLst>
              <a:ext uri="{FF2B5EF4-FFF2-40B4-BE49-F238E27FC236}">
                <a16:creationId xmlns:a16="http://schemas.microsoft.com/office/drawing/2014/main" id="{B1FB2A4E-606D-4DB8-8178-7CCC22D6892B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6271852" y="5332742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D5D5E9-54F1-429E-9129-864C2D07C3F0}"/>
              </a:ext>
            </a:extLst>
          </p:cNvPr>
          <p:cNvSpPr/>
          <p:nvPr/>
        </p:nvSpPr>
        <p:spPr>
          <a:xfrm>
            <a:off x="1259631" y="4319766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68">
            <a:extLst>
              <a:ext uri="{FF2B5EF4-FFF2-40B4-BE49-F238E27FC236}">
                <a16:creationId xmlns:a16="http://schemas.microsoft.com/office/drawing/2014/main" id="{C656B459-1808-4B7A-95F8-6E938F555608}"/>
              </a:ext>
            </a:extLst>
          </p:cNvPr>
          <p:cNvSpPr/>
          <p:nvPr/>
        </p:nvSpPr>
        <p:spPr>
          <a:xfrm>
            <a:off x="6400391" y="4730045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矩形: 圓角 68">
            <a:extLst>
              <a:ext uri="{FF2B5EF4-FFF2-40B4-BE49-F238E27FC236}">
                <a16:creationId xmlns:a16="http://schemas.microsoft.com/office/drawing/2014/main" id="{84BA0DE5-BFF5-4CA6-A426-089143339222}"/>
              </a:ext>
            </a:extLst>
          </p:cNvPr>
          <p:cNvSpPr/>
          <p:nvPr/>
        </p:nvSpPr>
        <p:spPr>
          <a:xfrm>
            <a:off x="6400391" y="5497692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0B1543-E5F8-B342-98F5-AB3D2B54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68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Mean Passer: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2CC30A-8200-7841-8D89-D12FC7CDE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67119"/>
              </p:ext>
            </p:extLst>
          </p:nvPr>
        </p:nvGraphicFramePr>
        <p:xfrm>
          <a:off x="1488623" y="2231896"/>
          <a:ext cx="6166753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5103">
                  <a:extLst>
                    <a:ext uri="{9D8B030D-6E8A-4147-A177-3AD203B41FA5}">
                      <a16:colId xmlns:a16="http://schemas.microsoft.com/office/drawing/2014/main" val="2061193271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4048151189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2104653791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3349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MAE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945117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 w/o Mean Passer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8.9545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11.1884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58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 w/ Mean Passer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964228"/>
                  </a:ext>
                </a:extLst>
              </a:tr>
            </a:tbl>
          </a:graphicData>
        </a:graphic>
      </p:graphicFrame>
      <p:sp>
        <p:nvSpPr>
          <p:cNvPr id="6" name="流程圖: 人工作業 5">
            <a:extLst>
              <a:ext uri="{FF2B5EF4-FFF2-40B4-BE49-F238E27FC236}">
                <a16:creationId xmlns:a16="http://schemas.microsoft.com/office/drawing/2014/main" id="{4B42FADF-3F0E-4A65-9749-95A091C43021}"/>
              </a:ext>
            </a:extLst>
          </p:cNvPr>
          <p:cNvSpPr/>
          <p:nvPr/>
        </p:nvSpPr>
        <p:spPr>
          <a:xfrm rot="16200000">
            <a:off x="2731004" y="396162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4A745BC5-10F4-436D-9703-6D656A397F35}"/>
              </a:ext>
            </a:extLst>
          </p:cNvPr>
          <p:cNvSpPr/>
          <p:nvPr/>
        </p:nvSpPr>
        <p:spPr>
          <a:xfrm rot="16200000">
            <a:off x="2741681" y="503610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C880A-41C1-424C-AD40-6EEAC40A628D}"/>
              </a:ext>
            </a:extLst>
          </p:cNvPr>
          <p:cNvSpPr txBox="1"/>
          <p:nvPr/>
        </p:nvSpPr>
        <p:spPr>
          <a:xfrm>
            <a:off x="2199940" y="459162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55A06AE-1E74-4411-B9AD-9CB2B21E5C8C}"/>
              </a:ext>
            </a:extLst>
          </p:cNvPr>
          <p:cNvSpPr txBox="1"/>
          <p:nvPr/>
        </p:nvSpPr>
        <p:spPr>
          <a:xfrm>
            <a:off x="2141936" y="566683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F063F6F-55F1-491F-B2FC-5E5499F0E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5779328" y="4032969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367EC4-1C81-4FD2-B666-BA1CE698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5485741" y="5068962"/>
            <a:ext cx="799178" cy="5935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7AABAB0-A12F-437E-83A7-75E356BFA706}"/>
              </a:ext>
            </a:extLst>
          </p:cNvPr>
          <p:cNvSpPr/>
          <p:nvPr/>
        </p:nvSpPr>
        <p:spPr>
          <a:xfrm>
            <a:off x="2356956" y="397302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4" name="接點: 弧形 1023">
            <a:extLst>
              <a:ext uri="{FF2B5EF4-FFF2-40B4-BE49-F238E27FC236}">
                <a16:creationId xmlns:a16="http://schemas.microsoft.com/office/drawing/2014/main" id="{9B378147-11CB-410F-B449-044B2590CC51}"/>
              </a:ext>
            </a:extLst>
          </p:cNvPr>
          <p:cNvCxnSpPr>
            <a:cxnSpLocks/>
            <a:stCxn id="13" idx="0"/>
            <a:endCxn id="25" idx="0"/>
          </p:cNvCxnSpPr>
          <p:nvPr/>
        </p:nvCxnSpPr>
        <p:spPr>
          <a:xfrm rot="5400000" flipH="1" flipV="1">
            <a:off x="4966154" y="1967883"/>
            <a:ext cx="39971" cy="3970319"/>
          </a:xfrm>
          <a:prstGeom prst="curvedConnector3">
            <a:avLst>
              <a:gd name="adj1" fmla="val 87163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4CD08504-11E6-4480-9E95-C9F4C670A9E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805050" y="405732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3;p25">
            <a:extLst>
              <a:ext uri="{FF2B5EF4-FFF2-40B4-BE49-F238E27FC236}">
                <a16:creationId xmlns:a16="http://schemas.microsoft.com/office/drawing/2014/main" id="{EA3EC160-5654-4775-A8DB-32B235B88A2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509133" y="511059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線單箭頭接點 59">
            <a:extLst>
              <a:ext uri="{FF2B5EF4-FFF2-40B4-BE49-F238E27FC236}">
                <a16:creationId xmlns:a16="http://schemas.microsoft.com/office/drawing/2014/main" id="{F1C31309-5478-411F-9215-9D384960AED7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 flipV="1">
            <a:off x="2309050" y="432162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7">
            <a:extLst>
              <a:ext uri="{FF2B5EF4-FFF2-40B4-BE49-F238E27FC236}">
                <a16:creationId xmlns:a16="http://schemas.microsoft.com/office/drawing/2014/main" id="{D1D49020-9388-47A4-BE84-9C3A66B2101F}"/>
              </a:ext>
            </a:extLst>
          </p:cNvPr>
          <p:cNvCxnSpPr>
            <a:cxnSpLocks/>
            <a:stCxn id="16" idx="3"/>
            <a:endCxn id="7" idx="0"/>
          </p:cNvCxnSpPr>
          <p:nvPr/>
        </p:nvCxnSpPr>
        <p:spPr>
          <a:xfrm flipV="1">
            <a:off x="2304862" y="539610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圖: 人工作業 74">
            <a:extLst>
              <a:ext uri="{FF2B5EF4-FFF2-40B4-BE49-F238E27FC236}">
                <a16:creationId xmlns:a16="http://schemas.microsoft.com/office/drawing/2014/main" id="{3214B75C-625C-43B2-964B-2A8ED82A70A6}"/>
              </a:ext>
            </a:extLst>
          </p:cNvPr>
          <p:cNvSpPr/>
          <p:nvPr/>
        </p:nvSpPr>
        <p:spPr>
          <a:xfrm rot="16200000">
            <a:off x="6705772" y="395013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0" name="流程圖: 人工作業 75">
            <a:extLst>
              <a:ext uri="{FF2B5EF4-FFF2-40B4-BE49-F238E27FC236}">
                <a16:creationId xmlns:a16="http://schemas.microsoft.com/office/drawing/2014/main" id="{1FD00C97-08DF-406C-A483-DA9E4D0DF27E}"/>
              </a:ext>
            </a:extLst>
          </p:cNvPr>
          <p:cNvSpPr/>
          <p:nvPr/>
        </p:nvSpPr>
        <p:spPr>
          <a:xfrm rot="16200000">
            <a:off x="6716449" y="500639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3FD460-8333-416A-9C7A-3B29141A6389}"/>
              </a:ext>
            </a:extLst>
          </p:cNvPr>
          <p:cNvSpPr txBox="1"/>
          <p:nvPr/>
        </p:nvSpPr>
        <p:spPr>
          <a:xfrm>
            <a:off x="6174708" y="4574233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D23FC09-5337-439F-9FD6-FED9125B1ED4}"/>
              </a:ext>
            </a:extLst>
          </p:cNvPr>
          <p:cNvSpPr txBox="1"/>
          <p:nvPr/>
        </p:nvSpPr>
        <p:spPr>
          <a:xfrm>
            <a:off x="6117106" y="5635057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3" name="直線單箭頭接點 87">
            <a:extLst>
              <a:ext uri="{FF2B5EF4-FFF2-40B4-BE49-F238E27FC236}">
                <a16:creationId xmlns:a16="http://schemas.microsoft.com/office/drawing/2014/main" id="{6BFB37E6-668C-4F65-889C-88B329CCB1BF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6283328" y="4310135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91">
            <a:extLst>
              <a:ext uri="{FF2B5EF4-FFF2-40B4-BE49-F238E27FC236}">
                <a16:creationId xmlns:a16="http://schemas.microsoft.com/office/drawing/2014/main" id="{F95B86AF-7D5C-4003-A603-B933A13D044B}"/>
              </a:ext>
            </a:extLst>
          </p:cNvPr>
          <p:cNvCxnSpPr>
            <a:cxnSpLocks/>
            <a:stCxn id="12" idx="3"/>
            <a:endCxn id="20" idx="0"/>
          </p:cNvCxnSpPr>
          <p:nvPr/>
        </p:nvCxnSpPr>
        <p:spPr>
          <a:xfrm>
            <a:off x="6284919" y="5365729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1C18312-F1A8-4319-B4FD-8EEFA4DF6933}"/>
              </a:ext>
            </a:extLst>
          </p:cNvPr>
          <p:cNvSpPr/>
          <p:nvPr/>
        </p:nvSpPr>
        <p:spPr>
          <a:xfrm>
            <a:off x="6327275" y="3933056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1C05AC8-BF01-4B50-BCDE-1AA0C4147588}"/>
              </a:ext>
            </a:extLst>
          </p:cNvPr>
          <p:cNvSpPr txBox="1"/>
          <p:nvPr/>
        </p:nvSpPr>
        <p:spPr>
          <a:xfrm>
            <a:off x="1785725" y="454662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C01A7B-5A64-4BE9-8ADF-3EF59B369105}"/>
              </a:ext>
            </a:extLst>
          </p:cNvPr>
          <p:cNvSpPr txBox="1"/>
          <p:nvPr/>
        </p:nvSpPr>
        <p:spPr>
          <a:xfrm>
            <a:off x="1544132" y="567240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5951C5-6D1C-4B73-AD69-2484FAFB80AA}"/>
              </a:ext>
            </a:extLst>
          </p:cNvPr>
          <p:cNvSpPr txBox="1"/>
          <p:nvPr/>
        </p:nvSpPr>
        <p:spPr>
          <a:xfrm>
            <a:off x="5752286" y="4531606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ECDE4-80E7-4011-940D-659D7F6D75FC}"/>
              </a:ext>
            </a:extLst>
          </p:cNvPr>
          <p:cNvSpPr txBox="1"/>
          <p:nvPr/>
        </p:nvSpPr>
        <p:spPr>
          <a:xfrm>
            <a:off x="5519301" y="5666864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81DFB78-0C9E-4313-BB67-626D00907F5A}"/>
              </a:ext>
            </a:extLst>
          </p:cNvPr>
          <p:cNvSpPr txBox="1"/>
          <p:nvPr/>
        </p:nvSpPr>
        <p:spPr>
          <a:xfrm>
            <a:off x="1657102" y="6071456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Emotion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98976E-A789-440A-8F54-EF96116699C3}"/>
              </a:ext>
            </a:extLst>
          </p:cNvPr>
          <p:cNvSpPr txBox="1"/>
          <p:nvPr/>
        </p:nvSpPr>
        <p:spPr>
          <a:xfrm>
            <a:off x="5740754" y="6073551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Depression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D0BB3B-4402-4AF7-ACB8-DB142EDAA4AA}"/>
              </a:ext>
            </a:extLst>
          </p:cNvPr>
          <p:cNvSpPr txBox="1"/>
          <p:nvPr/>
        </p:nvSpPr>
        <p:spPr>
          <a:xfrm>
            <a:off x="4371390" y="3648990"/>
            <a:ext cx="1229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Mean Passer</a:t>
            </a:r>
            <a:endParaRPr lang="zh-TW" altLang="en-US" sz="14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B7B158-872C-0948-B3E0-7FD98A6D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2513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Conventional methods based on facial analysis often fail to infer the mental state of people.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Emotional signals from the face are indistinguishable and ambiguous.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facial expressions of schizophrenia patients are not discriminative enough.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influence of antipsychotic medication [1]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nature of schizophrenia [1, 3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–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6]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emotion is reflected through the face and context [7]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People identify the emotion of others from not only their faces but also surrounding contexts [8, 9]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5EFD2-9485-5C4F-B0A0-EF014B06EDF7}"/>
              </a:ext>
            </a:extLst>
          </p:cNvPr>
          <p:cNvSpPr/>
          <p:nvPr/>
        </p:nvSpPr>
        <p:spPr>
          <a:xfrm>
            <a:off x="177829" y="5913063"/>
            <a:ext cx="843528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9AB7B3-31A0-7C4E-8E46-5C66B218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9292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Emotion Recognition</a:t>
            </a:r>
            <a:endParaRPr lang="zh-TW" altLang="en-US" sz="36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98906C-D3CA-9944-927B-6E663BFF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595948"/>
              </p:ext>
            </p:extLst>
          </p:nvPr>
        </p:nvGraphicFramePr>
        <p:xfrm>
          <a:off x="1309924" y="1924745"/>
          <a:ext cx="6524152" cy="3265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4744">
                  <a:extLst>
                    <a:ext uri="{9D8B030D-6E8A-4147-A177-3AD203B41FA5}">
                      <a16:colId xmlns:a16="http://schemas.microsoft.com/office/drawing/2014/main" val="4197508430"/>
                    </a:ext>
                  </a:extLst>
                </a:gridCol>
                <a:gridCol w="1229931">
                  <a:extLst>
                    <a:ext uri="{9D8B030D-6E8A-4147-A177-3AD203B41FA5}">
                      <a16:colId xmlns:a16="http://schemas.microsoft.com/office/drawing/2014/main" val="2529743428"/>
                    </a:ext>
                  </a:extLst>
                </a:gridCol>
                <a:gridCol w="1785765">
                  <a:extLst>
                    <a:ext uri="{9D8B030D-6E8A-4147-A177-3AD203B41FA5}">
                      <a16:colId xmlns:a16="http://schemas.microsoft.com/office/drawing/2014/main" val="1295945330"/>
                    </a:ext>
                  </a:extLst>
                </a:gridCol>
                <a:gridCol w="1353712">
                  <a:extLst>
                    <a:ext uri="{9D8B030D-6E8A-4147-A177-3AD203B41FA5}">
                      <a16:colId xmlns:a16="http://schemas.microsoft.com/office/drawing/2014/main" val="4113838786"/>
                    </a:ext>
                  </a:extLst>
                </a:gridCol>
              </a:tblGrid>
              <a:tr h="29687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113475810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514439056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</a:t>
                      </a:r>
                      <a:r>
                        <a:rPr lang="en-US" sz="1600" kern="100" dirty="0" err="1">
                          <a:effectLst/>
                        </a:rPr>
                        <a:t>ResNet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68.46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619031171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CAER-Net-S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86521702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65.65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60484108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73.51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84908985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C3D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71.02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280125138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74.13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77503337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75.57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507271439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77.04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744687680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1105724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501249F-D3A0-FD47-AC32-7E0BB2B7E1B3}"/>
              </a:ext>
            </a:extLst>
          </p:cNvPr>
          <p:cNvSpPr/>
          <p:nvPr/>
        </p:nvSpPr>
        <p:spPr>
          <a:xfrm>
            <a:off x="179512" y="5589240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solidFill>
                  <a:srgbClr val="000000"/>
                </a:solidFill>
                <a:latin typeface="Times" pitchFamily="2" charset="0"/>
              </a:rPr>
              <a:t>[10] J. Lee, S. Kim, S. Kim, J. Park and K. Sohn, </a:t>
            </a:r>
            <a:r>
              <a:rPr lang="en-US" altLang="zh-TW" sz="1000" dirty="0">
                <a:latin typeface="Times" pitchFamily="2" charset="0"/>
              </a:rPr>
              <a:t>"Context-Aware Emotion Recognition Networks," </a:t>
            </a:r>
            <a:r>
              <a:rPr lang="en-US" altLang="zh-TW" sz="1000" i="1" dirty="0">
                <a:latin typeface="Times" pitchFamily="2" charset="0"/>
              </a:rPr>
              <a:t>2019 IEEE/CVF International Conference on Computer Vision (ICCV)</a:t>
            </a:r>
            <a:r>
              <a:rPr lang="en-US" altLang="zh-TW" sz="1000" dirty="0">
                <a:latin typeface="Times" pitchFamily="2" charset="0"/>
              </a:rPr>
              <a:t>, Seoul, Korea (South), 2019, pp. 10142-10151.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en-US" altLang="zh-TW" sz="1000" dirty="0">
              <a:latin typeface="Times" pitchFamily="2" charset="0"/>
            </a:endParaRPr>
          </a:p>
          <a:p>
            <a:pPr algn="just"/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[25] K. He, X. Zhang, S. Ren, and J. Sun, “Deep Residual Learning for Image Recognition,” </a:t>
            </a:r>
            <a:r>
              <a:rPr lang="en-US" altLang="zh-TW" sz="1000" i="1" dirty="0">
                <a:solidFill>
                  <a:srgbClr val="000000"/>
                </a:solidFill>
                <a:latin typeface="Times" pitchFamily="2" charset="0"/>
              </a:rPr>
              <a:t>IEEE/CVF Conference on Computer Vision and Pattern Recognition (CVPR),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pp. 770-778, 2016.[23]</a:t>
            </a:r>
          </a:p>
          <a:p>
            <a:pPr algn="just"/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[26] D. Tran, L.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Bourdev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R. Fergus, L.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Torresani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and M.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Paluri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"Learning Spatiotemporal Features with 3D Convolutional Networks," in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2015 IEEE International Conference on Computer Vision (ICCV)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7-13 Dec. 2015 2015, pp. 4489-4497.</a:t>
            </a:r>
            <a:r>
              <a:rPr lang="zh-TW" altLang="zh-TW" sz="1000" kern="100" dirty="0">
                <a:latin typeface="Times" pitchFamily="2" charset="0"/>
                <a:ea typeface="標楷體" panose="02010601000101010101" pitchFamily="2" charset="-120"/>
              </a:rPr>
              <a:t> </a:t>
            </a:r>
            <a:endParaRPr lang="en-US" altLang="zh-TW" sz="1000" kern="100" dirty="0">
              <a:latin typeface="Times" pitchFamily="2" charset="0"/>
              <a:ea typeface="標楷體" panose="02010601000101010101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7FD6D2-3869-7943-B440-9E56D965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67331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E48335-D23D-C847-90A2-DBF011EF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887710"/>
              </p:ext>
            </p:extLst>
          </p:nvPr>
        </p:nvGraphicFramePr>
        <p:xfrm>
          <a:off x="1318699" y="1628800"/>
          <a:ext cx="6506601" cy="323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133">
                  <a:extLst>
                    <a:ext uri="{9D8B030D-6E8A-4147-A177-3AD203B41FA5}">
                      <a16:colId xmlns:a16="http://schemas.microsoft.com/office/drawing/2014/main" val="365157865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88152368"/>
                    </a:ext>
                  </a:extLst>
                </a:gridCol>
                <a:gridCol w="1696130">
                  <a:extLst>
                    <a:ext uri="{9D8B030D-6E8A-4147-A177-3AD203B41FA5}">
                      <a16:colId xmlns:a16="http://schemas.microsoft.com/office/drawing/2014/main" val="609951192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2120120931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1311067355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AVEC 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673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28723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UUIMSidorov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11.20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13.87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8074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InaoeBuap</a:t>
                      </a:r>
                      <a:r>
                        <a:rPr lang="en-US" sz="1600" kern="100" dirty="0">
                          <a:effectLst/>
                        </a:rPr>
                        <a:t> [15]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11.91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2306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 [24]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28245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Brunel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8.44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10.50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577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BU-CMPE [16]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79895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DCNN [17]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9.55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42419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RNN-C3D [18]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7.22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2129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1221959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Depression Estimation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967126-C67E-E54E-8B73-5D526F133184}"/>
              </a:ext>
            </a:extLst>
          </p:cNvPr>
          <p:cNvSpPr/>
          <p:nvPr/>
        </p:nvSpPr>
        <p:spPr>
          <a:xfrm>
            <a:off x="169168" y="5192032"/>
            <a:ext cx="8507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[15] H. Espinosa, H. Escalante, L. Pineda, M. Montes-y-Gómez, D. Pinto, and V. Reyes-Meza, "Fusing Affective Dimensions and Audio-Visual Features from Segmented Video for Depression Recognition: INAOE-BUAP's Participation at AVEC'14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[16] H. Kaya, F. </a:t>
            </a:r>
            <a:r>
              <a:rPr lang="en-US" altLang="zh-TW" sz="900" dirty="0" err="1">
                <a:latin typeface="Times" pitchFamily="2" charset="0"/>
              </a:rPr>
              <a:t>Çilli</a:t>
            </a:r>
            <a:r>
              <a:rPr lang="en-US" altLang="zh-TW" sz="900" dirty="0">
                <a:latin typeface="Times" pitchFamily="2" charset="0"/>
              </a:rPr>
              <a:t>, and A. A. Salah, "Ensemble CCA for Continuous Emotion Prediction,"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[17] Y. Zhu, Y. Shang, Z. Shao, and G. Guo, "Automated Depression Diagnosis Based on Deep Networks to Encode Facial Appearance and Dynamics,"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vol. 9, pp. 578-584,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[18] M. A. </a:t>
            </a:r>
            <a:r>
              <a:rPr lang="en-US" altLang="zh-TW" sz="900" dirty="0" err="1">
                <a:latin typeface="Times" pitchFamily="2" charset="0"/>
              </a:rPr>
              <a:t>Jazaery</a:t>
            </a:r>
            <a:r>
              <a:rPr lang="en-US" altLang="zh-TW" sz="900" dirty="0">
                <a:latin typeface="Times" pitchFamily="2" charset="0"/>
              </a:rPr>
              <a:t> and G. Guo, "Video-Based Depression Level Analysis by Encoding Deep Spatiotemporal Features,"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pp. 1-1,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[24] 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r>
              <a:rPr lang="zh-TW" altLang="zh-TW" sz="900" dirty="0">
                <a:latin typeface="Times" pitchFamily="2" charset="0"/>
              </a:rPr>
              <a:t> </a:t>
            </a:r>
            <a:endParaRPr lang="en-US" altLang="zh-TW" sz="900" dirty="0">
              <a:latin typeface="Times" pitchFamily="2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[25] M. </a:t>
            </a:r>
            <a:r>
              <a:rPr lang="en-US" altLang="zh-TW" sz="900" dirty="0" err="1">
                <a:latin typeface="Times" pitchFamily="2" charset="0"/>
              </a:rPr>
              <a:t>Sidorov</a:t>
            </a:r>
            <a:r>
              <a:rPr lang="en-US" altLang="zh-TW" sz="900" dirty="0">
                <a:latin typeface="Times" pitchFamily="2" charset="0"/>
              </a:rPr>
              <a:t> and W. </a:t>
            </a:r>
            <a:r>
              <a:rPr lang="en-US" altLang="zh-TW" sz="900" dirty="0" err="1">
                <a:latin typeface="Times" pitchFamily="2" charset="0"/>
              </a:rPr>
              <a:t>Minker</a:t>
            </a:r>
            <a:r>
              <a:rPr lang="en-US" altLang="zh-TW" sz="900" dirty="0">
                <a:latin typeface="Times" pitchFamily="2" charset="0"/>
              </a:rPr>
              <a:t>, "Emotion Recognition and Depression Diagnosis by Acoustic and Visual Features: A Multimodal Approach,"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[26] A. Jan, H. Meng, Y. F. A. </a:t>
            </a:r>
            <a:r>
              <a:rPr lang="en-US" altLang="zh-TW" sz="900" dirty="0" err="1">
                <a:latin typeface="Times" pitchFamily="2" charset="0"/>
              </a:rPr>
              <a:t>Gaus</a:t>
            </a:r>
            <a:r>
              <a:rPr lang="en-US" altLang="zh-TW" sz="900" dirty="0">
                <a:latin typeface="Times" pitchFamily="2" charset="0"/>
              </a:rPr>
              <a:t>, F. Zhang, and S. </a:t>
            </a:r>
            <a:r>
              <a:rPr lang="en-US" altLang="zh-TW" sz="900" dirty="0" err="1">
                <a:latin typeface="Times" pitchFamily="2" charset="0"/>
              </a:rPr>
              <a:t>Turabzadeh</a:t>
            </a:r>
            <a:r>
              <a:rPr lang="en-US" altLang="zh-TW" sz="900" dirty="0">
                <a:latin typeface="Times" pitchFamily="2" charset="0"/>
              </a:rPr>
              <a:t>, "Automatic Depression Scale Prediction using Facial Expression Dynamics and Regression,"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3610D4-454B-114D-ADB6-7B7EA032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4328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429B7-1553-0144-B94D-96927C813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39" y="3115383"/>
            <a:ext cx="1116000" cy="6277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782003-7D4B-894F-BEF7-9EA81048F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21" y="3115383"/>
            <a:ext cx="1116000" cy="627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310D14-C771-2F47-BB9C-FCC3A706CF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62" y="3115383"/>
            <a:ext cx="1116000" cy="627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D6F4FC-DDBB-1349-8B7D-3C1C7B635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03" y="3115383"/>
            <a:ext cx="1116000" cy="627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F77343-2BD1-8D49-98C3-1963B25B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44" y="3115383"/>
            <a:ext cx="1116000" cy="6277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5F103D-DE32-BD40-B52C-E1FFB9AD2881}"/>
              </a:ext>
            </a:extLst>
          </p:cNvPr>
          <p:cNvSpPr txBox="1"/>
          <p:nvPr/>
        </p:nvSpPr>
        <p:spPr>
          <a:xfrm>
            <a:off x="418121" y="4110782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直線單箭頭接點 24">
            <a:extLst>
              <a:ext uri="{FF2B5EF4-FFF2-40B4-BE49-F238E27FC236}">
                <a16:creationId xmlns:a16="http://schemas.microsoft.com/office/drawing/2014/main" id="{F2489684-882A-1348-B2D7-72A509BA3A21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392297" y="3743133"/>
            <a:ext cx="213842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25">
            <a:extLst>
              <a:ext uri="{FF2B5EF4-FFF2-40B4-BE49-F238E27FC236}">
                <a16:creationId xmlns:a16="http://schemas.microsoft.com/office/drawing/2014/main" id="{08EAAECB-9A9E-4747-A1F5-3E339AA2C184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3852221" y="3743133"/>
            <a:ext cx="558000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5EC05B56-59A0-D141-969C-E6784ECDEFA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093562" y="3743133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3E0C642D-E941-5B42-A9A8-76E7006F6121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6334903" y="3743133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28">
            <a:extLst>
              <a:ext uri="{FF2B5EF4-FFF2-40B4-BE49-F238E27FC236}">
                <a16:creationId xmlns:a16="http://schemas.microsoft.com/office/drawing/2014/main" id="{92B9FE14-7E3E-E948-9067-255DA20F135F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576244" y="3743133"/>
            <a:ext cx="1116000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12E9A-37E7-EC49-AE5A-363BD8C36CF8}"/>
              </a:ext>
            </a:extLst>
          </p:cNvPr>
          <p:cNvSpPr txBox="1"/>
          <p:nvPr/>
        </p:nvSpPr>
        <p:spPr>
          <a:xfrm>
            <a:off x="872539" y="3436967"/>
            <a:ext cx="11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Video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51E3F9-8643-7542-B016-0D616C1F56CD}"/>
              </a:ext>
            </a:extLst>
          </p:cNvPr>
          <p:cNvSpPr txBox="1"/>
          <p:nvPr/>
        </p:nvSpPr>
        <p:spPr>
          <a:xfrm>
            <a:off x="-94987" y="4485546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647433FB-6C02-6C44-89DA-C9C20355BAC7}"/>
              </a:ext>
            </a:extLst>
          </p:cNvPr>
          <p:cNvSpPr/>
          <p:nvPr/>
        </p:nvSpPr>
        <p:spPr>
          <a:xfrm rot="16200000">
            <a:off x="3204068" y="3717585"/>
            <a:ext cx="480575" cy="27924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53EB67-78D5-1146-829F-051F5D03C909}"/>
              </a:ext>
            </a:extLst>
          </p:cNvPr>
          <p:cNvSpPr txBox="1"/>
          <p:nvPr/>
        </p:nvSpPr>
        <p:spPr>
          <a:xfrm>
            <a:off x="2246588" y="5445224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0 (Depression disorder)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3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4E057C-CF00-9D48-8D0C-79089323863B}"/>
              </a:ext>
            </a:extLst>
          </p:cNvPr>
          <p:cNvSpPr txBox="1"/>
          <p:nvPr/>
        </p:nvSpPr>
        <p:spPr>
          <a:xfrm>
            <a:off x="6748466" y="5445224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0 (Depression disorder)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10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15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左大括弧 19">
            <a:extLst>
              <a:ext uri="{FF2B5EF4-FFF2-40B4-BE49-F238E27FC236}">
                <a16:creationId xmlns:a16="http://schemas.microsoft.com/office/drawing/2014/main" id="{1F84481B-3C42-DB42-B240-FAFE10B37C89}"/>
              </a:ext>
            </a:extLst>
          </p:cNvPr>
          <p:cNvSpPr/>
          <p:nvPr/>
        </p:nvSpPr>
        <p:spPr>
          <a:xfrm rot="16200000">
            <a:off x="7687694" y="4078723"/>
            <a:ext cx="480575" cy="207015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A0C8DF79-6F71-7B42-9A92-783C250EC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246963"/>
              </p:ext>
            </p:extLst>
          </p:nvPr>
        </p:nvGraphicFramePr>
        <p:xfrm>
          <a:off x="2048139" y="4109274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8F02E29C-30C6-FB4D-A073-174137FB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878362"/>
              </p:ext>
            </p:extLst>
          </p:nvPr>
        </p:nvGraphicFramePr>
        <p:xfrm>
          <a:off x="2048139" y="4484038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Currently, we get two cases with schizophrenia from NTUH.</a:t>
            </a:r>
          </a:p>
          <a:p>
            <a:pPr lvl="1" algn="just"/>
            <a:r>
              <a:rPr lang="en-US" altLang="zh-TW" sz="2000" dirty="0"/>
              <a:t>Each case is annotated by the psychologist and is related to temporal annotations that are relevant to Bipolar disorder and Depression disorder. </a:t>
            </a:r>
          </a:p>
        </p:txBody>
      </p:sp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0BBFDCCD-BD6D-1941-90BF-3FBA60DB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52352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We consider Mean Average Precision (</a:t>
            </a:r>
            <a:r>
              <a:rPr lang="en-US" altLang="zh-TW" sz="2400" dirty="0" err="1"/>
              <a:t>mAP</a:t>
            </a:r>
            <a:r>
              <a:rPr lang="en-US" altLang="zh-TW" sz="2400" dirty="0"/>
              <a:t>) to validate the effectiveness of our detection algorithm.</a:t>
            </a:r>
            <a:endParaRPr lang="en-US" altLang="zh-TW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6793211-0925-7445-9CDE-DC0F70A53066}"/>
              </a:ext>
            </a:extLst>
          </p:cNvPr>
          <p:cNvSpPr txBox="1"/>
          <p:nvPr/>
        </p:nvSpPr>
        <p:spPr>
          <a:xfrm>
            <a:off x="1745358" y="2507938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4F6CF7D-D970-1F4D-B805-53B4777DCAF9}"/>
              </a:ext>
            </a:extLst>
          </p:cNvPr>
          <p:cNvSpPr txBox="1"/>
          <p:nvPr/>
        </p:nvSpPr>
        <p:spPr>
          <a:xfrm>
            <a:off x="1232250" y="2882702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3708A884-1BB9-8647-8BF6-B7773788F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964505"/>
              </p:ext>
            </p:extLst>
          </p:nvPr>
        </p:nvGraphicFramePr>
        <p:xfrm>
          <a:off x="3375376" y="2506430"/>
          <a:ext cx="41489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54CB99AD-C001-FE42-BDF7-2CC5410A8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60178"/>
              </p:ext>
            </p:extLst>
          </p:nvPr>
        </p:nvGraphicFramePr>
        <p:xfrm>
          <a:off x="3375376" y="2881194"/>
          <a:ext cx="41489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E553A7-E942-BE47-8EC3-4A183553B9F7}"/>
              </a:ext>
            </a:extLst>
          </p:cNvPr>
          <p:cNvSpPr txBox="1"/>
          <p:nvPr/>
        </p:nvSpPr>
        <p:spPr>
          <a:xfrm>
            <a:off x="1232250" y="4139788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Prediction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EFF1B133-0655-3A41-8F24-EE30FBC0F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042427"/>
              </p:ext>
            </p:extLst>
          </p:nvPr>
        </p:nvGraphicFramePr>
        <p:xfrm>
          <a:off x="3375376" y="4138280"/>
          <a:ext cx="414895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D2DE1480-D678-8B43-ADC1-F2F97910800A}"/>
              </a:ext>
            </a:extLst>
          </p:cNvPr>
          <p:cNvCxnSpPr>
            <a:cxnSpLocks/>
          </p:cNvCxnSpPr>
          <p:nvPr/>
        </p:nvCxnSpPr>
        <p:spPr>
          <a:xfrm>
            <a:off x="4431493" y="3252034"/>
            <a:ext cx="0" cy="88624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D862BBD5-326B-324E-99C7-AE160F4AD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86271"/>
              </p:ext>
            </p:extLst>
          </p:nvPr>
        </p:nvGraphicFramePr>
        <p:xfrm>
          <a:off x="2487885" y="4845301"/>
          <a:ext cx="6914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75523BB7-A782-1046-974C-A5AFE48D8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394939"/>
              </p:ext>
            </p:extLst>
          </p:nvPr>
        </p:nvGraphicFramePr>
        <p:xfrm>
          <a:off x="2487885" y="5506869"/>
          <a:ext cx="6914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06430F90-1148-4A49-8671-BB24B6755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98125"/>
              </p:ext>
            </p:extLst>
          </p:nvPr>
        </p:nvGraphicFramePr>
        <p:xfrm>
          <a:off x="2487885" y="6168437"/>
          <a:ext cx="6914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E5B528AF-B8CD-0546-A3C5-F9D0BF541985}"/>
                  </a:ext>
                </a:extLst>
              </p:cNvPr>
              <p:cNvSpPr txBox="1"/>
              <p:nvPr/>
            </p:nvSpPr>
            <p:spPr>
              <a:xfrm>
                <a:off x="3382339" y="4713326"/>
                <a:ext cx="97363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E5B528AF-B8CD-0546-A3C5-F9D0BF541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339" y="4713326"/>
                <a:ext cx="973637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FAB22FB-A34C-C944-8F7C-25931B56CD8B}"/>
                  </a:ext>
                </a:extLst>
              </p:cNvPr>
              <p:cNvSpPr txBox="1"/>
              <p:nvPr/>
            </p:nvSpPr>
            <p:spPr>
              <a:xfrm>
                <a:off x="3382338" y="5374895"/>
                <a:ext cx="97363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FAB22FB-A34C-C944-8F7C-25931B56C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338" y="5374895"/>
                <a:ext cx="973637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DEC1713-BADB-BA4F-9E38-7C4DF45AFE9B}"/>
                  </a:ext>
                </a:extLst>
              </p:cNvPr>
              <p:cNvSpPr txBox="1"/>
              <p:nvPr/>
            </p:nvSpPr>
            <p:spPr>
              <a:xfrm>
                <a:off x="3382337" y="6034571"/>
                <a:ext cx="973637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TW" i="1" dirty="0" smtClean="0">
                          <a:latin typeface="Cambria Math" panose="02040503050406030204" pitchFamily="18" charset="0"/>
                          <a:cs typeface="Times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zh-TW" alt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DEC1713-BADB-BA4F-9E38-7C4DF45AF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337" y="6034571"/>
                <a:ext cx="973637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>
            <a:extLst>
              <a:ext uri="{FF2B5EF4-FFF2-40B4-BE49-F238E27FC236}">
                <a16:creationId xmlns:a16="http://schemas.microsoft.com/office/drawing/2014/main" id="{63B1CBDA-6F01-A74C-A264-AF3AA24D835E}"/>
              </a:ext>
            </a:extLst>
          </p:cNvPr>
          <p:cNvSpPr txBox="1"/>
          <p:nvPr/>
        </p:nvSpPr>
        <p:spPr>
          <a:xfrm>
            <a:off x="4431493" y="3542427"/>
            <a:ext cx="278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itchFamily="2" charset="0"/>
              </a:rPr>
              <a:t>Frame-wise Comparison</a:t>
            </a:r>
            <a:endParaRPr kumimoji="1" lang="zh-TW" altLang="en-US" dirty="0">
              <a:latin typeface="Times" pitchFamily="2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5EA4242-1BA2-A54E-8C1D-32EBBEF286AA}"/>
              </a:ext>
            </a:extLst>
          </p:cNvPr>
          <p:cNvSpPr txBox="1"/>
          <p:nvPr/>
        </p:nvSpPr>
        <p:spPr>
          <a:xfrm>
            <a:off x="4431493" y="4846809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Correct frames: 2 , Total frames: 4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E9F3E55D-BC82-7642-86D5-4EE77887A5F9}"/>
              </a:ext>
            </a:extLst>
          </p:cNvPr>
          <p:cNvSpPr txBox="1"/>
          <p:nvPr/>
        </p:nvSpPr>
        <p:spPr>
          <a:xfrm>
            <a:off x="4431493" y="550837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Correct frames: 0 , Total frames: 1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DE25BC3-C025-8449-A6BD-445366EE3951}"/>
              </a:ext>
            </a:extLst>
          </p:cNvPr>
          <p:cNvSpPr txBox="1"/>
          <p:nvPr/>
        </p:nvSpPr>
        <p:spPr>
          <a:xfrm>
            <a:off x="4431493" y="6169945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Correct frames: 2 , Total frames: 3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投影片編號版面配置區 53">
            <a:extLst>
              <a:ext uri="{FF2B5EF4-FFF2-40B4-BE49-F238E27FC236}">
                <a16:creationId xmlns:a16="http://schemas.microsoft.com/office/drawing/2014/main" id="{65E5FCFC-F25D-454B-A5AC-647119B0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856826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We consider Mean Average Precision (</a:t>
            </a:r>
            <a:r>
              <a:rPr lang="en-US" altLang="zh-TW" sz="2400" dirty="0" err="1"/>
              <a:t>mAP</a:t>
            </a:r>
            <a:r>
              <a:rPr lang="en-US" altLang="zh-TW" sz="2400" dirty="0"/>
              <a:t>) to validate the effectiveness of our detection algorithm.</a:t>
            </a:r>
            <a:endParaRPr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/>
              <p:nvPr/>
            </p:nvSpPr>
            <p:spPr>
              <a:xfrm>
                <a:off x="2411512" y="3299558"/>
                <a:ext cx="4968552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𝐴𝑃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</m:sub>
                      </m:sSub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f>
                        <m:f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𝑖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𝐹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(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12" y="3299558"/>
                <a:ext cx="4968552" cy="872675"/>
              </a:xfrm>
              <a:prstGeom prst="rect">
                <a:avLst/>
              </a:prstGeom>
              <a:blipFill>
                <a:blip r:embed="rId3"/>
                <a:stretch>
                  <a:fillRect t="-92857" b="-14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/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classes</a:t>
                </a:r>
                <a:endParaRPr kumimoji="1" lang="en-US" altLang="zh-TW" sz="1400" b="0" i="1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: the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-</a:t>
                </a:r>
                <a:r>
                  <a:rPr kumimoji="1" lang="en-US" altLang="zh-TW" sz="1400" dirty="0" err="1">
                    <a:latin typeface="Times" pitchFamily="2" charset="0"/>
                  </a:rPr>
                  <a:t>th</a:t>
                </a:r>
                <a:r>
                  <a:rPr kumimoji="1" lang="en-US" altLang="zh-TW" sz="1400" dirty="0">
                    <a:latin typeface="Times" pitchFamily="2" charset="0"/>
                  </a:rPr>
                  <a:t> class in the annotated video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frames corresponding to the given class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TW" sz="1400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ground-truth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 :predicted disorder class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frame.</a:t>
                </a:r>
                <a:endParaRPr kumimoji="1" lang="en-US" altLang="zh-TW" sz="1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/>
              <p:nvPr/>
            </p:nvSpPr>
            <p:spPr>
              <a:xfrm>
                <a:off x="2411512" y="2511382"/>
                <a:ext cx="4870376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𝐹</m:t>
                      </m:r>
                      <m:d>
                        <m:dPr>
                          <m:ctrlP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1,        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𝑖𝑓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𝑎𝑛𝑑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0,                           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𝑜𝑡h𝑒𝑟𝑤𝑖𝑠𝑒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12" y="2511382"/>
                <a:ext cx="4870376" cy="710194"/>
              </a:xfrm>
              <a:prstGeom prst="rect">
                <a:avLst/>
              </a:prstGeom>
              <a:blipFill>
                <a:blip r:embed="rId5"/>
                <a:stretch>
                  <a:fillRect t="-189474" b="-2771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/>
              <p:nvPr/>
            </p:nvSpPr>
            <p:spPr>
              <a:xfrm>
                <a:off x="2411512" y="4250215"/>
                <a:ext cx="2029786" cy="48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𝑚𝐴𝑃</m:t>
                    </m:r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𝐴𝑃</m:t>
                            </m:r>
                          </m:e>
                          <m:sub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TW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12" y="4250215"/>
                <a:ext cx="2029786" cy="485261"/>
              </a:xfrm>
              <a:prstGeom prst="rect">
                <a:avLst/>
              </a:prstGeom>
              <a:blipFill>
                <a:blip r:embed="rId6"/>
                <a:stretch>
                  <a:fillRect t="-74359" b="-1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E865D-04E1-FF4B-9F75-AF7F2B4F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50281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performance of our detection algorithm.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7C368F-42F6-0B44-8FCD-DBDFCDDC3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858333"/>
              </p:ext>
            </p:extLst>
          </p:nvPr>
        </p:nvGraphicFramePr>
        <p:xfrm>
          <a:off x="1538057" y="2027715"/>
          <a:ext cx="6067886" cy="407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331">
                  <a:extLst>
                    <a:ext uri="{9D8B030D-6E8A-4147-A177-3AD203B41FA5}">
                      <a16:colId xmlns:a16="http://schemas.microsoft.com/office/drawing/2014/main" val="298175943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3081556562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829431829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429019592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Class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18461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3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76796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 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Bipolar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77.56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2641940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80.32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4698941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78.94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648700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Case 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Bipolar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74.21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02091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80.43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1891855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8278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 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78.13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03954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2BE029-7955-5B45-9567-3CDD886A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0468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our detection algorithm.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82868F-F3AD-4A47-8038-E619B2A02D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31" y="4509120"/>
            <a:ext cx="6433813" cy="2412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76FFDB9-27A3-B546-95FB-4F481BBCBE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24" y="1988840"/>
            <a:ext cx="6283951" cy="2412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252751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develop a multi-task learning framework to detect the mental disorder of schizophrenia patients via both emotion recognition and depression estimation.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multi-task learning framework: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</a:t>
            </a:r>
            <a:r>
              <a:rPr lang="en-US" altLang="zh-TW" sz="1600" b="1" dirty="0"/>
              <a:t>Cross-Modality Graph Convolutional Networks</a:t>
            </a:r>
            <a:r>
              <a:rPr lang="en-US" altLang="zh-TW" sz="1600" dirty="0"/>
              <a:t> to integrate the visual cues from the face and context modalities in order to construct a robust representation for both tasks.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task-aware objective functions, </a:t>
            </a:r>
            <a:r>
              <a:rPr lang="en-US" altLang="zh-TW" sz="1600" b="1" dirty="0"/>
              <a:t>Density Loss</a:t>
            </a:r>
            <a:r>
              <a:rPr lang="en-US" altLang="zh-TW" sz="1600" dirty="0"/>
              <a:t> and </a:t>
            </a:r>
            <a:r>
              <a:rPr lang="en-US" altLang="zh-TW" sz="1600" b="1" dirty="0"/>
              <a:t>Distributed Loss</a:t>
            </a:r>
            <a:r>
              <a:rPr lang="en-US" altLang="zh-TW" sz="1600" dirty="0"/>
              <a:t> to form a powerful regularization in order to achieve better model convergence for each task.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propose </a:t>
            </a:r>
            <a:r>
              <a:rPr lang="en-US" altLang="zh-TW" sz="1600" b="1" dirty="0"/>
              <a:t>Mean Passer</a:t>
            </a:r>
            <a:r>
              <a:rPr lang="en-US" altLang="zh-TW" sz="1600" dirty="0"/>
              <a:t> to effectively transfer the prior knowledge on emotion to depression model.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33666F-56D2-3B45-BCDA-EF0972A1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8025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follow the medical literature, nature of schizophrenia to design a detection algorithm about mental disorders for schizophrenia patients.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experiments, our multi-task model can achieve the best performance on each task with 87.23% in accuracy on CAER, and 6.82/8.50 in MAE/RMSE on AVEC-14.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On the real cases from NTUH, our detection system can detect the mental disorder of schizophrenia patients in a certain degree by  </a:t>
            </a:r>
            <a:r>
              <a:rPr lang="en-US" altLang="zh-TW" sz="2000" kern="100" dirty="0"/>
              <a:t>78.13 in </a:t>
            </a:r>
            <a:r>
              <a:rPr lang="en-US" altLang="zh-TW" sz="2000" kern="100" dirty="0" err="1"/>
              <a:t>mAP</a:t>
            </a:r>
            <a:r>
              <a:rPr lang="en-US" altLang="zh-TW" sz="2000" kern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zh-TW" altLang="zh-TW" sz="2000" dirty="0"/>
              <a:t> </a:t>
            </a:r>
            <a:r>
              <a:rPr lang="en-US" altLang="zh-TW" sz="2000" dirty="0"/>
              <a:t>In future work, we plan to combine with the speech perspective to accomplish a more comprehensive representation and learn the model on the dataset collected by NTUH to realize an end-to-end learning manner.</a:t>
            </a:r>
            <a:r>
              <a:rPr lang="zh-TW" altLang="zh-TW" sz="2000" dirty="0"/>
              <a:t> </a:t>
            </a:r>
            <a:endParaRPr lang="zh-TW" altLang="zh-TW" sz="2000" kern="100" dirty="0">
              <a:latin typeface="Times New Roman" panose="02020603050405020304" pitchFamily="18" charset="0"/>
              <a:ea typeface="標楷體" panose="0201060100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8A1145-2D5A-3C4A-A7C4-ADD182E8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39937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8BF98C-406C-C44C-82AD-2B4A2A2A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761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(2 / 3)</a:t>
            </a:r>
            <a:endParaRPr lang="zh-CN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6E715C-7886-FA46-95F9-D26BF52A2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79928"/>
            <a:ext cx="4968552" cy="4285376"/>
          </a:xfrm>
          <a:prstGeom prst="rect">
            <a:avLst/>
          </a:prstGeom>
        </p:spPr>
      </p:pic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41E8E03F-DBEE-6D4D-AD56-A4AF19A87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65281"/>
              </p:ext>
            </p:extLst>
          </p:nvPr>
        </p:nvGraphicFramePr>
        <p:xfrm>
          <a:off x="5508104" y="1441441"/>
          <a:ext cx="3312368" cy="4688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06322415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021112385"/>
                    </a:ext>
                  </a:extLst>
                </a:gridCol>
              </a:tblGrid>
              <a:tr h="468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Context &amp;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Face only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14457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Anger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61601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75685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94118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8A9FF83-D0AE-4EFD-8E8D-A667800830EC}"/>
              </a:ext>
            </a:extLst>
          </p:cNvPr>
          <p:cNvSpPr txBox="1"/>
          <p:nvPr/>
        </p:nvSpPr>
        <p:spPr>
          <a:xfrm>
            <a:off x="827584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Context &amp; Face</a:t>
            </a:r>
            <a:endParaRPr lang="zh-TW" altLang="en-US" dirty="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293681-0B21-40FA-9C19-E71CCA6B893B}"/>
              </a:ext>
            </a:extLst>
          </p:cNvPr>
          <p:cNvSpPr txBox="1"/>
          <p:nvPr/>
        </p:nvSpPr>
        <p:spPr>
          <a:xfrm>
            <a:off x="3239660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Cropped Face</a:t>
            </a:r>
            <a:endParaRPr lang="zh-TW" altLang="en-US" dirty="0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2755B3-5C3C-4CEA-8AD2-E49CC1A3934A}"/>
              </a:ext>
            </a:extLst>
          </p:cNvPr>
          <p:cNvSpPr/>
          <p:nvPr/>
        </p:nvSpPr>
        <p:spPr>
          <a:xfrm>
            <a:off x="206153" y="6413266"/>
            <a:ext cx="8731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FC1E62-D903-4B93-A9E7-7410DC1789D9}"/>
              </a:ext>
            </a:extLst>
          </p:cNvPr>
          <p:cNvSpPr txBox="1"/>
          <p:nvPr/>
        </p:nvSpPr>
        <p:spPr>
          <a:xfrm>
            <a:off x="2087725" y="607594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[10]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C83FCA-3CAF-2D41-9040-A7BDC5DA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21795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Dataset – CAER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CAER </a:t>
            </a:r>
            <a:r>
              <a:rPr lang="en-US" altLang="zh-CN" sz="2800" dirty="0">
                <a:latin typeface="Times" panose="02020603050405020304" pitchFamily="18" charset="0"/>
                <a:cs typeface="Times" panose="02020603050405020304" pitchFamily="18" charset="0"/>
              </a:rPr>
              <a:t>[14]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for emotion recognition</a:t>
            </a:r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/>
        </p:nvGraphicFramePr>
        <p:xfrm>
          <a:off x="987367" y="2420888"/>
          <a:ext cx="7169266" cy="3553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731881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973623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731881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Category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 of clips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 of frames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Anger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139681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12.33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Disgust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59630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5.44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Fear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46441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3.89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Happy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2726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219377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20.64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Natural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4579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377276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34.69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1473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138599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11.16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126873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11.83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Total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1107877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77971A-C393-1E44-9B70-B2586238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03044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Cross-task Knowledge Passing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domain knowledge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model provide prior knowledge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the depression model step by step</a:t>
            </a:r>
          </a:p>
        </p:txBody>
      </p:sp>
      <p:sp>
        <p:nvSpPr>
          <p:cNvPr id="38" name="流程圖: 人工作業 2">
            <a:extLst>
              <a:ext uri="{FF2B5EF4-FFF2-40B4-BE49-F238E27FC236}">
                <a16:creationId xmlns:a16="http://schemas.microsoft.com/office/drawing/2014/main" id="{860C30A5-713D-5E4C-8F87-42331FDAA777}"/>
              </a:ext>
            </a:extLst>
          </p:cNvPr>
          <p:cNvSpPr/>
          <p:nvPr/>
        </p:nvSpPr>
        <p:spPr>
          <a:xfrm rot="16200000">
            <a:off x="7649024" y="1615921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人工作業 6">
            <a:extLst>
              <a:ext uri="{FF2B5EF4-FFF2-40B4-BE49-F238E27FC236}">
                <a16:creationId xmlns:a16="http://schemas.microsoft.com/office/drawing/2014/main" id="{423D1A00-EF93-1146-BEE3-DE27848467E7}"/>
              </a:ext>
            </a:extLst>
          </p:cNvPr>
          <p:cNvSpPr/>
          <p:nvPr/>
        </p:nvSpPr>
        <p:spPr>
          <a:xfrm rot="16200000">
            <a:off x="7649064" y="2698548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CA8FFC1-D545-E647-86BF-5B8D37C59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6190852" y="1741884"/>
            <a:ext cx="50405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1EEB89A-51B9-444F-B439-1415F0869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5902880" y="2765332"/>
            <a:ext cx="1080000" cy="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24ACDC87-6B64-3847-B032-E9170774A204}"/>
              </a:ext>
            </a:extLst>
          </p:cNvPr>
          <p:cNvSpPr txBox="1"/>
          <p:nvPr/>
        </p:nvSpPr>
        <p:spPr>
          <a:xfrm>
            <a:off x="7208000" y="246177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11F3651-1F52-2949-89EE-4853D7ABAF4E}"/>
              </a:ext>
            </a:extLst>
          </p:cNvPr>
          <p:cNvSpPr txBox="1"/>
          <p:nvPr/>
        </p:nvSpPr>
        <p:spPr>
          <a:xfrm>
            <a:off x="7135992" y="354436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CD34DA50-79F7-5B49-8EB6-1C7787B3B5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6190852" y="4549434"/>
            <a:ext cx="504000" cy="55433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1E491910-716A-B345-A9E1-02695209F3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5902880" y="5501636"/>
            <a:ext cx="1080000" cy="802094"/>
          </a:xfrm>
          <a:prstGeom prst="rect">
            <a:avLst/>
          </a:prstGeom>
        </p:spPr>
      </p:pic>
      <p:sp>
        <p:nvSpPr>
          <p:cNvPr id="48" name="流程圖: 人工作業 44">
            <a:extLst>
              <a:ext uri="{FF2B5EF4-FFF2-40B4-BE49-F238E27FC236}">
                <a16:creationId xmlns:a16="http://schemas.microsoft.com/office/drawing/2014/main" id="{AFC7CD74-A98A-2344-B4D4-64063792D740}"/>
              </a:ext>
            </a:extLst>
          </p:cNvPr>
          <p:cNvSpPr/>
          <p:nvPr/>
        </p:nvSpPr>
        <p:spPr>
          <a:xfrm rot="16200000">
            <a:off x="7649024" y="4373574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人工作業 45">
            <a:extLst>
              <a:ext uri="{FF2B5EF4-FFF2-40B4-BE49-F238E27FC236}">
                <a16:creationId xmlns:a16="http://schemas.microsoft.com/office/drawing/2014/main" id="{BE86C94A-E8CA-CF4F-9D3B-123425815618}"/>
              </a:ext>
            </a:extLst>
          </p:cNvPr>
          <p:cNvSpPr/>
          <p:nvPr/>
        </p:nvSpPr>
        <p:spPr>
          <a:xfrm rot="16200000">
            <a:off x="7649064" y="5456201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7C8FF3B-6164-B243-8889-10D57BEFB67A}"/>
              </a:ext>
            </a:extLst>
          </p:cNvPr>
          <p:cNvSpPr txBox="1"/>
          <p:nvPr/>
        </p:nvSpPr>
        <p:spPr>
          <a:xfrm>
            <a:off x="7208000" y="521943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47351A8-DEB7-FD4C-89B2-91E8C3433F54}"/>
              </a:ext>
            </a:extLst>
          </p:cNvPr>
          <p:cNvSpPr txBox="1"/>
          <p:nvPr/>
        </p:nvSpPr>
        <p:spPr>
          <a:xfrm>
            <a:off x="7135992" y="6302019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1B1E4BD-50DC-774D-91C0-5AFAD61A16D4}"/>
              </a:ext>
            </a:extLst>
          </p:cNvPr>
          <p:cNvSpPr/>
          <p:nvPr/>
        </p:nvSpPr>
        <p:spPr>
          <a:xfrm>
            <a:off x="7360992" y="1579547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57E962F-7C2D-1446-B0B1-AF0767E8C947}"/>
              </a:ext>
            </a:extLst>
          </p:cNvPr>
          <p:cNvSpPr/>
          <p:nvPr/>
        </p:nvSpPr>
        <p:spPr>
          <a:xfrm>
            <a:off x="7359714" y="4350219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接點: 弧形 1023">
            <a:extLst>
              <a:ext uri="{FF2B5EF4-FFF2-40B4-BE49-F238E27FC236}">
                <a16:creationId xmlns:a16="http://schemas.microsoft.com/office/drawing/2014/main" id="{D4E3CBC0-51ED-3348-8005-36ECA9216A62}"/>
              </a:ext>
            </a:extLst>
          </p:cNvPr>
          <p:cNvCxnSpPr>
            <a:stCxn id="54" idx="1"/>
            <a:endCxn id="55" idx="1"/>
          </p:cNvCxnSpPr>
          <p:nvPr/>
        </p:nvCxnSpPr>
        <p:spPr>
          <a:xfrm rot="10800000" flipV="1">
            <a:off x="7359714" y="2725759"/>
            <a:ext cx="1278" cy="2770672"/>
          </a:xfrm>
          <a:prstGeom prst="curvedConnector3">
            <a:avLst>
              <a:gd name="adj1" fmla="val 2651392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A8D2ABA-C614-A046-8456-BA088C4F8B6A}"/>
              </a:ext>
            </a:extLst>
          </p:cNvPr>
          <p:cNvSpPr txBox="1"/>
          <p:nvPr/>
        </p:nvSpPr>
        <p:spPr>
          <a:xfrm rot="16200000">
            <a:off x="6306543" y="3972595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EMA Update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EFF9438-7233-104C-927A-D02DCD73DBA3}"/>
              </a:ext>
            </a:extLst>
          </p:cNvPr>
          <p:cNvGrpSpPr/>
          <p:nvPr/>
        </p:nvGrpSpPr>
        <p:grpSpPr>
          <a:xfrm>
            <a:off x="980786" y="3490516"/>
            <a:ext cx="3991798" cy="1107996"/>
            <a:chOff x="1095882" y="2958295"/>
            <a:chExt cx="3991798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B66C8B3F-25E1-D241-AF6A-7773FAFE8481}"/>
                    </a:ext>
                  </a:extLst>
                </p:cNvPr>
                <p:cNvSpPr txBox="1"/>
                <p:nvPr/>
              </p:nvSpPr>
              <p:spPr>
                <a:xfrm>
                  <a:off x="1200053" y="2958295"/>
                  <a:ext cx="3115434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Cambria Math" panose="02040503050406030204" pitchFamily="18" charset="0"/>
                    </a:rPr>
                    <a:t>1. Train emotion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endParaRPr kumimoji="1" lang="en-US" altLang="zh-TW" i="1" dirty="0">
                    <a:latin typeface="Cambria Math" panose="02040503050406030204" pitchFamily="18" charset="0"/>
                  </a:endParaRPr>
                </a:p>
                <a:p>
                  <a:endParaRPr lang="en-US" altLang="zh-TW" dirty="0">
                    <a:latin typeface="Cambria Math" panose="02040503050406030204" pitchFamily="18" charset="0"/>
                  </a:endParaRPr>
                </a:p>
                <a:p>
                  <a:endParaRPr lang="en-US" altLang="zh-TW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TW" dirty="0">
                      <a:latin typeface="Cambria Math" panose="02040503050406030204" pitchFamily="18" charset="0"/>
                    </a:rPr>
                    <a:t>3. Train emotion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kumimoji="1" lang="en-US" altLang="zh-TW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B66C8B3F-25E1-D241-AF6A-7773FAFE8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053" y="2958295"/>
                  <a:ext cx="3115434" cy="1107996"/>
                </a:xfrm>
                <a:prstGeom prst="rect">
                  <a:avLst/>
                </a:prstGeom>
                <a:blipFill>
                  <a:blip r:embed="rId7"/>
                  <a:stretch>
                    <a:fillRect l="-4878" t="-6818"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0D5C19C-079B-954A-8CDC-034CBD225FA6}"/>
                    </a:ext>
                  </a:extLst>
                </p:cNvPr>
                <p:cNvSpPr/>
                <p:nvPr/>
              </p:nvSpPr>
              <p:spPr>
                <a:xfrm>
                  <a:off x="1095882" y="3323882"/>
                  <a:ext cx="39917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/>
                    <a:t>2. EMA update: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0D5C19C-079B-954A-8CDC-034CBD225F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882" y="3323882"/>
                  <a:ext cx="399179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66" t="-6452" b="-225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292275-292C-9E4C-B9F4-56226ED5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53209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Distributed Loss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regression values into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bins:</a:t>
                </a:r>
              </a:p>
              <a:p>
                <a:pPr lvl="1"/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0 ~ 45 regression values =&gt; 46 +1 bins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233" t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D3AAFC-2026-DE42-8FD3-F8BB74D88E8C}"/>
              </a:ext>
            </a:extLst>
          </p:cNvPr>
          <p:cNvCxnSpPr/>
          <p:nvPr/>
        </p:nvCxnSpPr>
        <p:spPr>
          <a:xfrm flipV="1">
            <a:off x="1475656" y="3341340"/>
            <a:ext cx="0" cy="2247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73054DE-C2EA-0545-BD50-9B30B6AC794E}"/>
              </a:ext>
            </a:extLst>
          </p:cNvPr>
          <p:cNvCxnSpPr>
            <a:cxnSpLocks/>
          </p:cNvCxnSpPr>
          <p:nvPr/>
        </p:nvCxnSpPr>
        <p:spPr>
          <a:xfrm>
            <a:off x="1475656" y="5589240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7D3864-B316-614B-81A2-78D5F1130605}"/>
              </a:ext>
            </a:extLst>
          </p:cNvPr>
          <p:cNvSpPr txBox="1"/>
          <p:nvPr/>
        </p:nvSpPr>
        <p:spPr>
          <a:xfrm>
            <a:off x="1050208" y="2972007"/>
            <a:ext cx="85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score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9C19B9-EE30-2F4C-A880-B3AC4817635C}"/>
              </a:ext>
            </a:extLst>
          </p:cNvPr>
          <p:cNvSpPr txBox="1"/>
          <p:nvPr/>
        </p:nvSpPr>
        <p:spPr>
          <a:xfrm>
            <a:off x="3767513" y="5404574"/>
            <a:ext cx="308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N+1</a:t>
            </a:r>
            <a:r>
              <a:rPr lang="en-US" altLang="zh-TW" dirty="0"/>
              <a:t> bins</a:t>
            </a:r>
            <a:endParaRPr kumimoji="1" lang="en-US" altLang="zh-TW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05FC00B-6503-2D4E-BF8E-326EC0B6A0FA}"/>
              </a:ext>
            </a:extLst>
          </p:cNvPr>
          <p:cNvCxnSpPr/>
          <p:nvPr/>
        </p:nvCxnSpPr>
        <p:spPr>
          <a:xfrm flipV="1">
            <a:off x="1901103" y="3430240"/>
            <a:ext cx="0" cy="2159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4EB6FCE-DD9E-4744-B1AD-22E1EF878935}"/>
              </a:ext>
            </a:extLst>
          </p:cNvPr>
          <p:cNvCxnSpPr>
            <a:cxnSpLocks/>
          </p:cNvCxnSpPr>
          <p:nvPr/>
        </p:nvCxnSpPr>
        <p:spPr>
          <a:xfrm flipV="1">
            <a:off x="2304328" y="4268440"/>
            <a:ext cx="0" cy="1320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05E58BA-F456-5348-9ED4-54AD154C5BB6}"/>
              </a:ext>
            </a:extLst>
          </p:cNvPr>
          <p:cNvCxnSpPr>
            <a:cxnSpLocks/>
          </p:cNvCxnSpPr>
          <p:nvPr/>
        </p:nvCxnSpPr>
        <p:spPr>
          <a:xfrm flipV="1">
            <a:off x="2707553" y="4827240"/>
            <a:ext cx="0" cy="762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A0DD430-3942-5642-97F7-E3651EDA8FF7}"/>
              </a:ext>
            </a:extLst>
          </p:cNvPr>
          <p:cNvCxnSpPr>
            <a:cxnSpLocks/>
          </p:cNvCxnSpPr>
          <p:nvPr/>
        </p:nvCxnSpPr>
        <p:spPr>
          <a:xfrm flipV="1">
            <a:off x="3110778" y="3950940"/>
            <a:ext cx="0" cy="1638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8518AD6-0819-114E-B76D-835E9C2F2FAE}"/>
              </a:ext>
            </a:extLst>
          </p:cNvPr>
          <p:cNvCxnSpPr>
            <a:cxnSpLocks/>
          </p:cNvCxnSpPr>
          <p:nvPr/>
        </p:nvCxnSpPr>
        <p:spPr>
          <a:xfrm flipV="1">
            <a:off x="3514003" y="520824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2D54126-8C13-B14D-A772-7497DACB6E78}"/>
              </a:ext>
            </a:extLst>
          </p:cNvPr>
          <p:cNvCxnSpPr>
            <a:cxnSpLocks/>
          </p:cNvCxnSpPr>
          <p:nvPr/>
        </p:nvCxnSpPr>
        <p:spPr>
          <a:xfrm flipV="1">
            <a:off x="3917228" y="4928840"/>
            <a:ext cx="0" cy="660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95F8028-7C5F-F244-B1E1-86B18C220765}"/>
              </a:ext>
            </a:extLst>
          </p:cNvPr>
          <p:cNvCxnSpPr>
            <a:cxnSpLocks/>
          </p:cNvCxnSpPr>
          <p:nvPr/>
        </p:nvCxnSpPr>
        <p:spPr>
          <a:xfrm flipV="1">
            <a:off x="4320453" y="4509740"/>
            <a:ext cx="0" cy="1079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37A11EA8-A911-2E46-8695-0502D947D038}"/>
              </a:ext>
            </a:extLst>
          </p:cNvPr>
          <p:cNvSpPr/>
          <p:nvPr/>
        </p:nvSpPr>
        <p:spPr>
          <a:xfrm>
            <a:off x="2730651" y="4247744"/>
            <a:ext cx="359791" cy="132079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D1822EA-6A49-BF46-A30C-DF1490F0E265}"/>
              </a:ext>
            </a:extLst>
          </p:cNvPr>
          <p:cNvSpPr txBox="1"/>
          <p:nvPr/>
        </p:nvSpPr>
        <p:spPr>
          <a:xfrm>
            <a:off x="1366781" y="5710499"/>
            <a:ext cx="308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Target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C5A462-E196-E14F-B105-55A32EAF361F}"/>
                  </a:ext>
                </a:extLst>
              </p:cNvPr>
              <p:cNvSpPr/>
              <p:nvPr/>
            </p:nvSpPr>
            <p:spPr>
              <a:xfrm>
                <a:off x="3967331" y="3252275"/>
                <a:ext cx="465755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𝑑𝑖𝑠𝑡𝑟𝑖𝑏𝑢𝑡𝑒𝑑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</m:e>
                      </m:func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C5A462-E196-E14F-B105-55A32EAF3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331" y="3252275"/>
                <a:ext cx="4657557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519133E-11F4-3442-8C28-04A4EBF11CB4}"/>
                  </a:ext>
                </a:extLst>
              </p:cNvPr>
              <p:cNvSpPr/>
              <p:nvPr/>
            </p:nvSpPr>
            <p:spPr>
              <a:xfrm>
                <a:off x="5189725" y="4243377"/>
                <a:ext cx="386060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dirty="0"/>
                  <a:t> logistic score for target bin </a:t>
                </a:r>
                <a:r>
                  <a:rPr lang="en-US" altLang="zh-TW" dirty="0" err="1"/>
                  <a:t>i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dirty="0"/>
                  <a:t> logistic score for target bin i+1 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519133E-11F4-3442-8C28-04A4EBF11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725" y="4243377"/>
                <a:ext cx="3860609" cy="923330"/>
              </a:xfrm>
              <a:prstGeom prst="rect">
                <a:avLst/>
              </a:prstGeom>
              <a:blipFill>
                <a:blip r:embed="rId5"/>
                <a:stretch>
                  <a:fillRect t="-2703" r="-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EA3DC1-2D7D-604E-AF89-B66D15AE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85176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Multi-task Learning for Mental Disorder Detection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Cross-modality Graph Convolutional Network 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Emotion Recognition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Density Loss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Depression Estimation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Cross-task Knowledge Passing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Loss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68FA26-8FA1-0C45-A6DB-88D76E1B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0292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fine-grained datasets for Metric learning: 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11788 images in 200 bird categories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Cars-196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16185 images in 196 vehicle categories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22634 online product categories with 120053 images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In-Shop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72712 clothing images among 7986 classes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report common performance metric top-</a:t>
            </a:r>
            <a:r>
              <a:rPr lang="en-US" altLang="zh-TW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2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A45694-D4C7-BA4A-9A2E-0DAA0BDF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26004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Evaluation metric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recognition: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(MSE)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5F00856-B149-DB41-869D-EF558C1B2DC1}"/>
                  </a:ext>
                </a:extLst>
              </p:cNvPr>
              <p:cNvSpPr txBox="1"/>
              <p:nvPr/>
            </p:nvSpPr>
            <p:spPr>
              <a:xfrm>
                <a:off x="3411582" y="3441966"/>
                <a:ext cx="2197012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5F00856-B149-DB41-869D-EF558C1B2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582" y="3441966"/>
                <a:ext cx="2197012" cy="778931"/>
              </a:xfrm>
              <a:prstGeom prst="rect">
                <a:avLst/>
              </a:prstGeom>
              <a:blipFill>
                <a:blip r:embed="rId3"/>
                <a:stretch>
                  <a:fillRect l="-1724" t="-112903" b="-17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F869813-FC27-C942-8807-D8E5A337C6F9}"/>
                  </a:ext>
                </a:extLst>
              </p:cNvPr>
              <p:cNvSpPr txBox="1"/>
              <p:nvPr/>
            </p:nvSpPr>
            <p:spPr>
              <a:xfrm>
                <a:off x="3411582" y="4977454"/>
                <a:ext cx="265046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F869813-FC27-C942-8807-D8E5A337C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582" y="4977454"/>
                <a:ext cx="2650469" cy="1077603"/>
              </a:xfrm>
              <a:prstGeom prst="rect">
                <a:avLst/>
              </a:prstGeom>
              <a:blipFill>
                <a:blip r:embed="rId4"/>
                <a:stretch>
                  <a:fillRect l="-1429" t="-67059" b="-11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63B42A-8EBA-994E-B83A-A371AA3815A4}"/>
                  </a:ext>
                </a:extLst>
              </p:cNvPr>
              <p:cNvSpPr/>
              <p:nvPr/>
            </p:nvSpPr>
            <p:spPr>
              <a:xfrm>
                <a:off x="7164288" y="5182519"/>
                <a:ext cx="1686680" cy="889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/>
                  <a:t>N: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: ground truth value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: predicted value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63B42A-8EBA-994E-B83A-A371AA381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5182519"/>
                <a:ext cx="1686680" cy="889090"/>
              </a:xfrm>
              <a:prstGeom prst="rect">
                <a:avLst/>
              </a:prstGeom>
              <a:blipFill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232E4-380B-D24C-9D75-2B085483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475019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 state-of-the-art approaches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EA79A2F-2DC8-3044-B011-792DFF818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83357"/>
              </p:ext>
            </p:extLst>
          </p:nvPr>
        </p:nvGraphicFramePr>
        <p:xfrm>
          <a:off x="1254267" y="2204864"/>
          <a:ext cx="6635465" cy="4122432"/>
        </p:xfrm>
        <a:graphic>
          <a:graphicData uri="http://schemas.openxmlformats.org/drawingml/2006/table">
            <a:tbl>
              <a:tblPr/>
              <a:tblGrid>
                <a:gridCol w="1327093">
                  <a:extLst>
                    <a:ext uri="{9D8B030D-6E8A-4147-A177-3AD203B41FA5}">
                      <a16:colId xmlns:a16="http://schemas.microsoft.com/office/drawing/2014/main" val="3805335573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1394171826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1655270077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3644315776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145552059"/>
                    </a:ext>
                  </a:extLst>
                </a:gridCol>
              </a:tblGrid>
              <a:tr h="302895">
                <a:tc rowSpan="7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Emotion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Recognition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(CAER)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Method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RMSE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725822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Context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70.09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15703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Face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65.65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633813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Fine-tuned C3D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71.02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262725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CAER-S 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73.51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830177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CAER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77.04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7345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Ours 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89.76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296584"/>
                  </a:ext>
                </a:extLst>
              </a:tr>
              <a:tr h="302895"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Depression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Estimation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(AVEC)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MS-LBP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10.86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8.86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4354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 err="1"/>
                        <a:t>UUIMSidorov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13.87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11.20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21564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/>
                        <a:t>BU-CMPE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9.97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7.96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361839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Depression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Estimation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(AVEC)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DCNN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10.52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9.49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007807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Depression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estimation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Ours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2.34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2.08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89009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A5E5A7-551F-D145-A3B4-6099C7745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320487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 learning for small retrieval benchmarks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64DB94-A7B0-FF48-84D8-1F087100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5" y="2414191"/>
            <a:ext cx="8504945" cy="276699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AA5FE6-3E5F-974A-9616-2EE03162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40220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 learning for large retrieval benchmarks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879FCD-D9C2-8648-9EEC-FC1E78C9B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01" y="4917633"/>
            <a:ext cx="6083380" cy="15395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78CFADB-50F9-914B-B375-B828B56A9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8159"/>
            <a:ext cx="6000903" cy="2721681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3836F2-3752-3448-B747-1D462121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671336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Framework overview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214719" y="877648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CMGCN: Cross-Modality Graph Convolutional Network</a:t>
            </a:r>
          </a:p>
          <a:p>
            <a:r>
              <a:rPr lang="en-US" altLang="zh-TW" sz="1200" dirty="0"/>
              <a:t>EMA: Exponential Moving Average</a:t>
            </a: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678776" y="4234125"/>
            <a:ext cx="8003232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86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683567" y="1502346"/>
            <a:ext cx="8003231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流程圖: 人工作業 2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645776" y="1708320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2645816" y="2790947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CADF9CB0-EBD5-42B5-9935-E8F628F9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1187604" y="1834283"/>
            <a:ext cx="50405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9C87FD9-B866-423C-9221-B4B1AC4B7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899632" y="2857731"/>
            <a:ext cx="1080000" cy="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2204752" y="2554178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2132744" y="363676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187604" y="4639776"/>
            <a:ext cx="504000" cy="55433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899632" y="5591978"/>
            <a:ext cx="1080000" cy="802094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3923968" y="2425683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stCxn id="3" idx="2"/>
            <a:endCxn id="12" idx="1"/>
          </p:cNvCxnSpPr>
          <p:nvPr/>
        </p:nvCxnSpPr>
        <p:spPr>
          <a:xfrm>
            <a:off x="3455816" y="2158320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flipV="1">
            <a:off x="3455816" y="2731683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流程圖: 人工作業 44">
            <a:extLst>
              <a:ext uri="{FF2B5EF4-FFF2-40B4-BE49-F238E27FC236}">
                <a16:creationId xmlns:a16="http://schemas.microsoft.com/office/drawing/2014/main" id="{0119010E-A99E-483A-BDA8-60DF9E58E0B9}"/>
              </a:ext>
            </a:extLst>
          </p:cNvPr>
          <p:cNvSpPr/>
          <p:nvPr/>
        </p:nvSpPr>
        <p:spPr>
          <a:xfrm rot="16200000">
            <a:off x="2645776" y="4463916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人工作業 45">
            <a:extLst>
              <a:ext uri="{FF2B5EF4-FFF2-40B4-BE49-F238E27FC236}">
                <a16:creationId xmlns:a16="http://schemas.microsoft.com/office/drawing/2014/main" id="{2F4CD94D-1C05-4C94-8496-59CC60C8A37F}"/>
              </a:ext>
            </a:extLst>
          </p:cNvPr>
          <p:cNvSpPr/>
          <p:nvPr/>
        </p:nvSpPr>
        <p:spPr>
          <a:xfrm rot="16200000">
            <a:off x="2645816" y="5546543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1D2F562-58CE-4742-ADDA-7A287AAA751F}"/>
              </a:ext>
            </a:extLst>
          </p:cNvPr>
          <p:cNvSpPr txBox="1"/>
          <p:nvPr/>
        </p:nvSpPr>
        <p:spPr>
          <a:xfrm>
            <a:off x="2204752" y="530977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F9B96DB-1701-4BA3-91A9-585360B42E02}"/>
              </a:ext>
            </a:extLst>
          </p:cNvPr>
          <p:cNvSpPr txBox="1"/>
          <p:nvPr/>
        </p:nvSpPr>
        <p:spPr>
          <a:xfrm>
            <a:off x="2132744" y="6392361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3923968" y="5181279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stCxn id="45" idx="2"/>
            <a:endCxn id="49" idx="1"/>
          </p:cNvCxnSpPr>
          <p:nvPr/>
        </p:nvCxnSpPr>
        <p:spPr>
          <a:xfrm>
            <a:off x="3455816" y="4913916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46" idx="2"/>
            <a:endCxn id="49" idx="1"/>
          </p:cNvCxnSpPr>
          <p:nvPr/>
        </p:nvCxnSpPr>
        <p:spPr>
          <a:xfrm flipV="1">
            <a:off x="3455816" y="5487279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5652120" y="2420888"/>
            <a:ext cx="1260000" cy="612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Classifier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5652119" y="5181279"/>
            <a:ext cx="1260000" cy="612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Regressor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B0E72E90-CB46-4E27-9C32-DE1BD53EA6A4}"/>
              </a:ext>
            </a:extLst>
          </p:cNvPr>
          <p:cNvCxnSpPr>
            <a:cxnSpLocks/>
            <a:stCxn id="12" idx="3"/>
            <a:endCxn id="54" idx="1"/>
          </p:cNvCxnSpPr>
          <p:nvPr/>
        </p:nvCxnSpPr>
        <p:spPr>
          <a:xfrm flipV="1">
            <a:off x="5183968" y="2726888"/>
            <a:ext cx="468152" cy="47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183968" y="5487279"/>
            <a:ext cx="4681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DCE6DB68-7807-4FCB-A9DA-5ABAAFB88458}"/>
              </a:ext>
            </a:extLst>
          </p:cNvPr>
          <p:cNvSpPr/>
          <p:nvPr/>
        </p:nvSpPr>
        <p:spPr>
          <a:xfrm>
            <a:off x="2357744" y="1628800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2356466" y="4376936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4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>
            <a:stCxn id="61" idx="1"/>
            <a:endCxn id="63" idx="1"/>
          </p:cNvCxnSpPr>
          <p:nvPr/>
        </p:nvCxnSpPr>
        <p:spPr>
          <a:xfrm rot="10800000" flipV="1">
            <a:off x="2356466" y="2775012"/>
            <a:ext cx="1278" cy="2748136"/>
          </a:xfrm>
          <a:prstGeom prst="curvedConnector3">
            <a:avLst>
              <a:gd name="adj1" fmla="val 1798732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文字方塊 1024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 rot="16200000">
            <a:off x="1367248" y="4501233"/>
            <a:ext cx="1285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EMA Update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7380272" y="2420888"/>
            <a:ext cx="1260000" cy="612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Density 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7380272" y="5181279"/>
            <a:ext cx="1260000" cy="612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8408A21-82A3-4CDD-82BF-F09E96654820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6912120" y="2726888"/>
            <a:ext cx="46815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弧形 72">
            <a:extLst>
              <a:ext uri="{FF2B5EF4-FFF2-40B4-BE49-F238E27FC236}">
                <a16:creationId xmlns:a16="http://schemas.microsoft.com/office/drawing/2014/main" id="{2FA3F377-59AE-4A94-B7A7-619BEDE49BC0}"/>
              </a:ext>
            </a:extLst>
          </p:cNvPr>
          <p:cNvCxnSpPr>
            <a:cxnSpLocks/>
            <a:stCxn id="68" idx="0"/>
            <a:endCxn id="54" idx="0"/>
          </p:cNvCxnSpPr>
          <p:nvPr/>
        </p:nvCxnSpPr>
        <p:spPr>
          <a:xfrm rot="16200000" flipV="1">
            <a:off x="7146196" y="1556812"/>
            <a:ext cx="12700" cy="1728152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弧形 75">
            <a:extLst>
              <a:ext uri="{FF2B5EF4-FFF2-40B4-BE49-F238E27FC236}">
                <a16:creationId xmlns:a16="http://schemas.microsoft.com/office/drawing/2014/main" id="{EB20B017-F4EC-475B-BC7E-C514F41E060E}"/>
              </a:ext>
            </a:extLst>
          </p:cNvPr>
          <p:cNvCxnSpPr>
            <a:cxnSpLocks/>
            <a:stCxn id="68" idx="0"/>
            <a:endCxn id="12" idx="0"/>
          </p:cNvCxnSpPr>
          <p:nvPr/>
        </p:nvCxnSpPr>
        <p:spPr>
          <a:xfrm rot="16200000" flipH="1" flipV="1">
            <a:off x="6279722" y="695133"/>
            <a:ext cx="4795" cy="3456304"/>
          </a:xfrm>
          <a:prstGeom prst="curvedConnector3">
            <a:avLst>
              <a:gd name="adj1" fmla="val -7929364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弧形 85">
            <a:extLst>
              <a:ext uri="{FF2B5EF4-FFF2-40B4-BE49-F238E27FC236}">
                <a16:creationId xmlns:a16="http://schemas.microsoft.com/office/drawing/2014/main" id="{64C42115-A0AB-4FA7-ADFC-B000D446DE26}"/>
              </a:ext>
            </a:extLst>
          </p:cNvPr>
          <p:cNvCxnSpPr>
            <a:cxnSpLocks/>
            <a:stCxn id="68" idx="0"/>
            <a:endCxn id="3" idx="3"/>
          </p:cNvCxnSpPr>
          <p:nvPr/>
        </p:nvCxnSpPr>
        <p:spPr>
          <a:xfrm rot="16200000" flipV="1">
            <a:off x="5232744" y="-356640"/>
            <a:ext cx="550600" cy="5004456"/>
          </a:xfrm>
          <a:prstGeom prst="curvedConnector3">
            <a:avLst>
              <a:gd name="adj1" fmla="val 139097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接點: 弧形 89">
            <a:extLst>
              <a:ext uri="{FF2B5EF4-FFF2-40B4-BE49-F238E27FC236}">
                <a16:creationId xmlns:a16="http://schemas.microsoft.com/office/drawing/2014/main" id="{354E88A1-2F6B-45B1-9DEE-8C6F3AF54123}"/>
              </a:ext>
            </a:extLst>
          </p:cNvPr>
          <p:cNvCxnSpPr>
            <a:cxnSpLocks/>
            <a:stCxn id="69" idx="0"/>
            <a:endCxn id="55" idx="0"/>
          </p:cNvCxnSpPr>
          <p:nvPr/>
        </p:nvCxnSpPr>
        <p:spPr>
          <a:xfrm rot="16200000" flipV="1">
            <a:off x="7146196" y="4317202"/>
            <a:ext cx="12700" cy="1728153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弧形 90">
            <a:extLst>
              <a:ext uri="{FF2B5EF4-FFF2-40B4-BE49-F238E27FC236}">
                <a16:creationId xmlns:a16="http://schemas.microsoft.com/office/drawing/2014/main" id="{5F3938C6-B7BD-425E-9FDB-0BDD0DC24ED4}"/>
              </a:ext>
            </a:extLst>
          </p:cNvPr>
          <p:cNvCxnSpPr>
            <a:cxnSpLocks/>
            <a:stCxn id="69" idx="0"/>
            <a:endCxn id="49" idx="0"/>
          </p:cNvCxnSpPr>
          <p:nvPr/>
        </p:nvCxnSpPr>
        <p:spPr>
          <a:xfrm rot="16200000" flipV="1">
            <a:off x="6282120" y="3453127"/>
            <a:ext cx="12700" cy="3456304"/>
          </a:xfrm>
          <a:prstGeom prst="curvedConnector3">
            <a:avLst>
              <a:gd name="adj1" fmla="val 3230717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弧形 91">
            <a:extLst>
              <a:ext uri="{FF2B5EF4-FFF2-40B4-BE49-F238E27FC236}">
                <a16:creationId xmlns:a16="http://schemas.microsoft.com/office/drawing/2014/main" id="{F0A1F8B8-D001-4FA5-A3CB-51006A941EFB}"/>
              </a:ext>
            </a:extLst>
          </p:cNvPr>
          <p:cNvCxnSpPr>
            <a:cxnSpLocks/>
            <a:stCxn id="69" idx="0"/>
            <a:endCxn id="45" idx="3"/>
          </p:cNvCxnSpPr>
          <p:nvPr/>
        </p:nvCxnSpPr>
        <p:spPr>
          <a:xfrm rot="16200000" flipV="1">
            <a:off x="5230347" y="2401354"/>
            <a:ext cx="555395" cy="5004456"/>
          </a:xfrm>
          <a:prstGeom prst="curvedConnector3">
            <a:avLst>
              <a:gd name="adj1" fmla="val 1325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CF711312-F641-426F-B92D-7A5076895E75}"/>
              </a:ext>
            </a:extLst>
          </p:cNvPr>
          <p:cNvSpPr txBox="1"/>
          <p:nvPr/>
        </p:nvSpPr>
        <p:spPr>
          <a:xfrm>
            <a:off x="6358088" y="1564007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87A42EFA-13A6-4DA3-9BB5-2003B3F692B0}"/>
              </a:ext>
            </a:extLst>
          </p:cNvPr>
          <p:cNvSpPr txBox="1"/>
          <p:nvPr/>
        </p:nvSpPr>
        <p:spPr>
          <a:xfrm>
            <a:off x="6363996" y="4295301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cxnSp>
        <p:nvCxnSpPr>
          <p:cNvPr id="42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55" idx="3"/>
            <a:endCxn id="69" idx="1"/>
          </p:cNvCxnSpPr>
          <p:nvPr/>
        </p:nvCxnSpPr>
        <p:spPr>
          <a:xfrm>
            <a:off x="6912119" y="5487279"/>
            <a:ext cx="4681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 rot="16200000">
            <a:off x="-525478" y="2538788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 rot="16200000">
            <a:off x="-530270" y="529438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9E544D"/>
                </a:solidFill>
              </a:rPr>
              <a:t>Depression Estimation</a:t>
            </a:r>
            <a:endParaRPr lang="zh-TW" altLang="en-US" sz="1400" dirty="0">
              <a:solidFill>
                <a:srgbClr val="9E544D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437BECA-DF92-7E42-810D-1DB59D4D4AE6}"/>
              </a:ext>
            </a:extLst>
          </p:cNvPr>
          <p:cNvSpPr/>
          <p:nvPr/>
        </p:nvSpPr>
        <p:spPr>
          <a:xfrm>
            <a:off x="-2772816" y="471846"/>
            <a:ext cx="3996607" cy="612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/>
              <a:t>CMGCN: Cross-Modality Graph Convolutional Networks</a:t>
            </a:r>
          </a:p>
          <a:p>
            <a:pPr>
              <a:lnSpc>
                <a:spcPct val="150000"/>
              </a:lnSpc>
            </a:pPr>
            <a:r>
              <a:rPr lang="en-US" altLang="zh-TW" sz="1200" dirty="0"/>
              <a:t>EMA: Exponential Moving Average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83D49-F4E1-CC4D-8B1E-9770F9E3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3840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(3 / 3)</a:t>
            </a:r>
            <a:endParaRPr lang="zh-CN" altLang="en-US" sz="4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r>
              <a:rPr lang="en-US" altLang="zh-TW" sz="2400" dirty="0">
                <a:latin typeface="Times New Roman" charset="0"/>
                <a:cs typeface="Times New Roman" charset="0"/>
              </a:rPr>
              <a:t>Some symptoms are related to depressive ones [1, 3 - 6]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Patients with depression yield less favorable therapy courses and poorer outcomes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Recording of entire </a:t>
            </a:r>
            <a:r>
              <a:rPr lang="en-US" altLang="zh-CN" sz="2400" i="1" dirty="0">
                <a:latin typeface="Times" pitchFamily="2" charset="0"/>
                <a:cs typeface="Times New Roman" panose="02020603050405020304" pitchFamily="18" charset="0"/>
              </a:rPr>
              <a:t>emotional status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" pitchFamily="2" charset="0"/>
                <a:cs typeface="Times New Roman" panose="02020603050405020304" pitchFamily="18" charset="0"/>
              </a:rPr>
              <a:t>depressive level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presents the mental state of patients.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It is an important reference for doctors to diagnose mental illness.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It is a useful recording for psychologists to consult with patients.</a:t>
            </a:r>
          </a:p>
          <a:p>
            <a:pPr algn="just">
              <a:spcBef>
                <a:spcPts val="1200"/>
              </a:spcBef>
            </a:pPr>
            <a:endParaRPr lang="en-US" altLang="zh-CN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E54F6E-72B4-A444-9B33-2316F49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650681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Framework Overview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183968" y="879103"/>
            <a:ext cx="3960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CMGCN: Cross-Modality Graph Convolutional Networks</a:t>
            </a:r>
          </a:p>
          <a:p>
            <a:r>
              <a:rPr lang="en-US" altLang="zh-TW" sz="1200" dirty="0"/>
              <a:t>EMA: Exponential Moving Average</a:t>
            </a: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678776" y="4090109"/>
            <a:ext cx="8003232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86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683567" y="1502346"/>
            <a:ext cx="8003231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65" name="流程圖: 人工作業 6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645776" y="1708320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66" name="流程圖: 人工作業 6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2645816" y="2790947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pic>
        <p:nvPicPr>
          <p:cNvPr id="67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CADF9CB0-EBD5-42B5-9935-E8F628F9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1187604" y="1834283"/>
            <a:ext cx="50405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9C87FD9-B866-423C-9221-B4B1AC4B7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899632" y="2857731"/>
            <a:ext cx="1080000" cy="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2204752" y="2554178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2132744" y="363676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187604" y="4495760"/>
            <a:ext cx="504000" cy="554332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899632" y="5447962"/>
            <a:ext cx="1080000" cy="802094"/>
          </a:xfrm>
          <a:prstGeom prst="rect">
            <a:avLst/>
          </a:prstGeom>
        </p:spPr>
      </p:pic>
      <p:sp>
        <p:nvSpPr>
          <p:cNvPr id="78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3923968" y="2425683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stCxn id="65" idx="2"/>
            <a:endCxn id="78" idx="1"/>
          </p:cNvCxnSpPr>
          <p:nvPr/>
        </p:nvCxnSpPr>
        <p:spPr>
          <a:xfrm>
            <a:off x="3455816" y="2158320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66" idx="2"/>
            <a:endCxn id="78" idx="1"/>
          </p:cNvCxnSpPr>
          <p:nvPr/>
        </p:nvCxnSpPr>
        <p:spPr>
          <a:xfrm flipV="1">
            <a:off x="3455816" y="2731683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圖: 人工作業 80">
            <a:extLst>
              <a:ext uri="{FF2B5EF4-FFF2-40B4-BE49-F238E27FC236}">
                <a16:creationId xmlns:a16="http://schemas.microsoft.com/office/drawing/2014/main" id="{0119010E-A99E-483A-BDA8-60DF9E58E0B9}"/>
              </a:ext>
            </a:extLst>
          </p:cNvPr>
          <p:cNvSpPr/>
          <p:nvPr/>
        </p:nvSpPr>
        <p:spPr>
          <a:xfrm rot="16200000">
            <a:off x="2645776" y="4319900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82" name="流程圖: 人工作業 81">
            <a:extLst>
              <a:ext uri="{FF2B5EF4-FFF2-40B4-BE49-F238E27FC236}">
                <a16:creationId xmlns:a16="http://schemas.microsoft.com/office/drawing/2014/main" id="{2F4CD94D-1C05-4C94-8496-59CC60C8A37F}"/>
              </a:ext>
            </a:extLst>
          </p:cNvPr>
          <p:cNvSpPr/>
          <p:nvPr/>
        </p:nvSpPr>
        <p:spPr>
          <a:xfrm rot="16200000">
            <a:off x="2645816" y="5402527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1D2F562-58CE-4742-ADDA-7A287AAA751F}"/>
              </a:ext>
            </a:extLst>
          </p:cNvPr>
          <p:cNvSpPr txBox="1"/>
          <p:nvPr/>
        </p:nvSpPr>
        <p:spPr>
          <a:xfrm>
            <a:off x="2204752" y="5165758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F9B96DB-1701-4BA3-91A9-585360B42E02}"/>
              </a:ext>
            </a:extLst>
          </p:cNvPr>
          <p:cNvSpPr txBox="1"/>
          <p:nvPr/>
        </p:nvSpPr>
        <p:spPr>
          <a:xfrm>
            <a:off x="2132744" y="624834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sp>
        <p:nvSpPr>
          <p:cNvPr id="85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3923968" y="5037263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stCxn id="81" idx="2"/>
            <a:endCxn id="85" idx="1"/>
          </p:cNvCxnSpPr>
          <p:nvPr/>
        </p:nvCxnSpPr>
        <p:spPr>
          <a:xfrm>
            <a:off x="3455816" y="4769900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82" idx="2"/>
            <a:endCxn id="85" idx="1"/>
          </p:cNvCxnSpPr>
          <p:nvPr/>
        </p:nvCxnSpPr>
        <p:spPr>
          <a:xfrm flipV="1">
            <a:off x="3455816" y="5343263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5652120" y="2420888"/>
            <a:ext cx="1260000" cy="612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Classifier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3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5652119" y="5037263"/>
            <a:ext cx="1260000" cy="612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Regressor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B0E72E90-CB46-4E27-9C32-DE1BD53EA6A4}"/>
              </a:ext>
            </a:extLst>
          </p:cNvPr>
          <p:cNvCxnSpPr>
            <a:cxnSpLocks/>
            <a:stCxn id="78" idx="3"/>
            <a:endCxn id="89" idx="1"/>
          </p:cNvCxnSpPr>
          <p:nvPr/>
        </p:nvCxnSpPr>
        <p:spPr>
          <a:xfrm flipV="1">
            <a:off x="5183968" y="2726888"/>
            <a:ext cx="468152" cy="47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85" idx="3"/>
            <a:endCxn id="93" idx="1"/>
          </p:cNvCxnSpPr>
          <p:nvPr/>
        </p:nvCxnSpPr>
        <p:spPr>
          <a:xfrm>
            <a:off x="5183968" y="5343263"/>
            <a:ext cx="4681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DCE6DB68-7807-4FCB-A9DA-5ABAAFB88458}"/>
              </a:ext>
            </a:extLst>
          </p:cNvPr>
          <p:cNvSpPr/>
          <p:nvPr/>
        </p:nvSpPr>
        <p:spPr>
          <a:xfrm>
            <a:off x="2357744" y="1628800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2356466" y="4232920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cxnSp>
        <p:nvCxnSpPr>
          <p:cNvPr id="98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>
            <a:stCxn id="96" idx="1"/>
            <a:endCxn id="97" idx="1"/>
          </p:cNvCxnSpPr>
          <p:nvPr/>
        </p:nvCxnSpPr>
        <p:spPr>
          <a:xfrm rot="10800000" flipV="1">
            <a:off x="2356466" y="2775012"/>
            <a:ext cx="1278" cy="2604120"/>
          </a:xfrm>
          <a:prstGeom prst="curvedConnector3">
            <a:avLst>
              <a:gd name="adj1" fmla="val 1798732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 rot="16200000">
            <a:off x="1473007" y="4553448"/>
            <a:ext cx="1099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Mean Passer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2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7380272" y="2420888"/>
            <a:ext cx="1260000" cy="612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Density 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7380272" y="5037263"/>
            <a:ext cx="1260000" cy="612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98408A21-82A3-4CDD-82BF-F09E96654820}"/>
              </a:ext>
            </a:extLst>
          </p:cNvPr>
          <p:cNvCxnSpPr>
            <a:cxnSpLocks/>
            <a:stCxn id="89" idx="3"/>
            <a:endCxn id="102" idx="1"/>
          </p:cNvCxnSpPr>
          <p:nvPr/>
        </p:nvCxnSpPr>
        <p:spPr>
          <a:xfrm>
            <a:off x="6912120" y="2726888"/>
            <a:ext cx="46815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接點: 弧形 72">
            <a:extLst>
              <a:ext uri="{FF2B5EF4-FFF2-40B4-BE49-F238E27FC236}">
                <a16:creationId xmlns:a16="http://schemas.microsoft.com/office/drawing/2014/main" id="{2FA3F377-59AE-4A94-B7A7-619BEDE49BC0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V="1">
            <a:off x="7146196" y="1556812"/>
            <a:ext cx="12700" cy="1728152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弧形 75">
            <a:extLst>
              <a:ext uri="{FF2B5EF4-FFF2-40B4-BE49-F238E27FC236}">
                <a16:creationId xmlns:a16="http://schemas.microsoft.com/office/drawing/2014/main" id="{EB20B017-F4EC-475B-BC7E-C514F41E060E}"/>
              </a:ext>
            </a:extLst>
          </p:cNvPr>
          <p:cNvCxnSpPr>
            <a:cxnSpLocks/>
            <a:stCxn id="102" idx="0"/>
            <a:endCxn id="78" idx="0"/>
          </p:cNvCxnSpPr>
          <p:nvPr/>
        </p:nvCxnSpPr>
        <p:spPr>
          <a:xfrm rot="16200000" flipH="1" flipV="1">
            <a:off x="6279722" y="695133"/>
            <a:ext cx="4795" cy="3456304"/>
          </a:xfrm>
          <a:prstGeom prst="curvedConnector3">
            <a:avLst>
              <a:gd name="adj1" fmla="val -7929364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85">
            <a:extLst>
              <a:ext uri="{FF2B5EF4-FFF2-40B4-BE49-F238E27FC236}">
                <a16:creationId xmlns:a16="http://schemas.microsoft.com/office/drawing/2014/main" id="{64C42115-A0AB-4FA7-ADFC-B000D446DE26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V="1">
            <a:off x="5496975" y="-92409"/>
            <a:ext cx="678563" cy="4348032"/>
          </a:xfrm>
          <a:prstGeom prst="curvedConnector2">
            <a:avLst/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弧形 89">
            <a:extLst>
              <a:ext uri="{FF2B5EF4-FFF2-40B4-BE49-F238E27FC236}">
                <a16:creationId xmlns:a16="http://schemas.microsoft.com/office/drawing/2014/main" id="{354E88A1-2F6B-45B1-9DEE-8C6F3AF54123}"/>
              </a:ext>
            </a:extLst>
          </p:cNvPr>
          <p:cNvCxnSpPr>
            <a:cxnSpLocks/>
            <a:stCxn id="103" idx="0"/>
            <a:endCxn id="93" idx="0"/>
          </p:cNvCxnSpPr>
          <p:nvPr/>
        </p:nvCxnSpPr>
        <p:spPr>
          <a:xfrm rot="16200000" flipV="1">
            <a:off x="7146196" y="4173186"/>
            <a:ext cx="12700" cy="1728153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接點: 弧形 90">
            <a:extLst>
              <a:ext uri="{FF2B5EF4-FFF2-40B4-BE49-F238E27FC236}">
                <a16:creationId xmlns:a16="http://schemas.microsoft.com/office/drawing/2014/main" id="{5F3938C6-B7BD-425E-9FDB-0BDD0DC24ED4}"/>
              </a:ext>
            </a:extLst>
          </p:cNvPr>
          <p:cNvCxnSpPr>
            <a:cxnSpLocks/>
            <a:stCxn id="103" idx="0"/>
            <a:endCxn id="85" idx="0"/>
          </p:cNvCxnSpPr>
          <p:nvPr/>
        </p:nvCxnSpPr>
        <p:spPr>
          <a:xfrm rot="16200000" flipV="1">
            <a:off x="6282120" y="3309111"/>
            <a:ext cx="12700" cy="3456304"/>
          </a:xfrm>
          <a:prstGeom prst="curvedConnector3">
            <a:avLst>
              <a:gd name="adj1" fmla="val 3230717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接點: 弧形 91">
            <a:extLst>
              <a:ext uri="{FF2B5EF4-FFF2-40B4-BE49-F238E27FC236}">
                <a16:creationId xmlns:a16="http://schemas.microsoft.com/office/drawing/2014/main" id="{F0A1F8B8-D001-4FA5-A3CB-51006A941EFB}"/>
              </a:ext>
            </a:extLst>
          </p:cNvPr>
          <p:cNvCxnSpPr>
            <a:cxnSpLocks/>
            <a:stCxn id="103" idx="0"/>
          </p:cNvCxnSpPr>
          <p:nvPr/>
        </p:nvCxnSpPr>
        <p:spPr>
          <a:xfrm rot="16200000" flipV="1">
            <a:off x="5490941" y="2517932"/>
            <a:ext cx="690631" cy="4348032"/>
          </a:xfrm>
          <a:prstGeom prst="curvedConnector2">
            <a:avLst/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F711312-F641-426F-B92D-7A5076895E75}"/>
              </a:ext>
            </a:extLst>
          </p:cNvPr>
          <p:cNvSpPr txBox="1"/>
          <p:nvPr/>
        </p:nvSpPr>
        <p:spPr>
          <a:xfrm>
            <a:off x="6358088" y="1564007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87A42EFA-13A6-4DA3-9BB5-2003B3F692B0}"/>
              </a:ext>
            </a:extLst>
          </p:cNvPr>
          <p:cNvSpPr txBox="1"/>
          <p:nvPr/>
        </p:nvSpPr>
        <p:spPr>
          <a:xfrm>
            <a:off x="6363996" y="4151285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cxnSp>
        <p:nvCxnSpPr>
          <p:cNvPr id="113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93" idx="3"/>
            <a:endCxn id="103" idx="1"/>
          </p:cNvCxnSpPr>
          <p:nvPr/>
        </p:nvCxnSpPr>
        <p:spPr>
          <a:xfrm>
            <a:off x="6912119" y="5343263"/>
            <a:ext cx="4681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 rot="16200000">
            <a:off x="-525478" y="2554177"/>
            <a:ext cx="211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accent1">
                    <a:lumMod val="25000"/>
                  </a:schemeClr>
                </a:solidFill>
              </a:rPr>
              <a:t>Emotion Recognition</a:t>
            </a:r>
            <a:endParaRPr lang="zh-TW" altLang="en-US" sz="12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 rot="16200000">
            <a:off x="-530270" y="5165757"/>
            <a:ext cx="211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9E544D"/>
                </a:solidFill>
              </a:rPr>
              <a:t>Depression Estimation</a:t>
            </a:r>
            <a:endParaRPr lang="zh-TW" altLang="en-US" sz="1200" dirty="0">
              <a:solidFill>
                <a:srgbClr val="9E544D"/>
              </a:solidFill>
            </a:endParaRPr>
          </a:p>
        </p:txBody>
      </p:sp>
      <p:sp>
        <p:nvSpPr>
          <p:cNvPr id="47" name="投影片編號版面配置區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04B87D38-FF30-48B5-BD9E-18E10469B43B}" type="slidenum">
              <a:rPr lang="en-US" altLang="ja-JP" smtClean="0"/>
              <a:pPr/>
              <a:t>80</a:t>
            </a:fld>
            <a:endParaRPr lang="en-US" altLang="ja-JP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C7217E-33DF-514D-A33D-C1F68412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13857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EBB5FD3B-871D-AC45-843F-9A5CF592E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633075" y="1475260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B1B474EF-BAB1-1C43-A7EB-3EA5C279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67255"/>
              </p:ext>
            </p:extLst>
          </p:nvPr>
        </p:nvGraphicFramePr>
        <p:xfrm>
          <a:off x="647932" y="1480022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4" name="Google Shape;163;p25">
            <a:extLst>
              <a:ext uri="{FF2B5EF4-FFF2-40B4-BE49-F238E27FC236}">
                <a16:creationId xmlns:a16="http://schemas.microsoft.com/office/drawing/2014/main" id="{8CD6F50F-4F46-764F-A826-B846CD4A48E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4369118" y="1517546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9C790C6-61D5-3443-B65B-912F926EA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0642"/>
              </p:ext>
            </p:extLst>
          </p:nvPr>
        </p:nvGraphicFramePr>
        <p:xfrm>
          <a:off x="4337986" y="1516236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5064E93-6639-B346-AEB5-9F29CDE4662F}"/>
              </a:ext>
            </a:extLst>
          </p:cNvPr>
          <p:cNvSpPr txBox="1"/>
          <p:nvPr/>
        </p:nvSpPr>
        <p:spPr>
          <a:xfrm>
            <a:off x="1592848" y="40963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D979B3-32A5-6246-8730-CB29D04065CB}"/>
              </a:ext>
            </a:extLst>
          </p:cNvPr>
          <p:cNvSpPr txBox="1"/>
          <p:nvPr/>
        </p:nvSpPr>
        <p:spPr>
          <a:xfrm>
            <a:off x="5282902" y="412782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0A2F92-DE8F-8640-8905-F731F9CC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7634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5F6B5C5F-C012-C041-A1B2-C789CED97BFF}"/>
              </a:ext>
            </a:extLst>
          </p:cNvPr>
          <p:cNvCxnSpPr>
            <a:cxnSpLocks/>
          </p:cNvCxnSpPr>
          <p:nvPr/>
        </p:nvCxnSpPr>
        <p:spPr>
          <a:xfrm>
            <a:off x="2043232" y="3667865"/>
            <a:ext cx="97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63;p25">
            <a:extLst>
              <a:ext uri="{FF2B5EF4-FFF2-40B4-BE49-F238E27FC236}">
                <a16:creationId xmlns:a16="http://schemas.microsoft.com/office/drawing/2014/main" id="{990C2E80-75D1-7E48-9C58-C0C242C167E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217" b="76502"/>
          <a:stretch/>
        </p:blipFill>
        <p:spPr>
          <a:xfrm>
            <a:off x="129393" y="2777943"/>
            <a:ext cx="2570399" cy="18114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897BA1-AEE4-9B40-8DA5-8063F9DA92C9}"/>
              </a:ext>
            </a:extLst>
          </p:cNvPr>
          <p:cNvSpPr/>
          <p:nvPr/>
        </p:nvSpPr>
        <p:spPr>
          <a:xfrm>
            <a:off x="5094008" y="1125297"/>
            <a:ext cx="360040" cy="108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4299B1-C3C4-9D43-AC93-B38B38CB63E5}"/>
              </a:ext>
            </a:extLst>
          </p:cNvPr>
          <p:cNvSpPr/>
          <p:nvPr/>
        </p:nvSpPr>
        <p:spPr>
          <a:xfrm>
            <a:off x="5094028" y="3127865"/>
            <a:ext cx="360000" cy="1080000"/>
          </a:xfrm>
          <a:prstGeom prst="rect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6D7C8A-C25E-7842-BBC2-5EE88F3D0E56}"/>
              </a:ext>
            </a:extLst>
          </p:cNvPr>
          <p:cNvSpPr txBox="1"/>
          <p:nvPr/>
        </p:nvSpPr>
        <p:spPr>
          <a:xfrm>
            <a:off x="4310896" y="2206605"/>
            <a:ext cx="192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</a:t>
            </a:r>
          </a:p>
          <a:p>
            <a:pPr algn="ctr"/>
            <a:r>
              <a:rPr kumimoji="1" lang="en-US" altLang="zh-TW" sz="1200" dirty="0"/>
              <a:t>feature</a:t>
            </a:r>
            <a:endParaRPr kumimoji="1" lang="zh-TW" altLang="en-US" sz="1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39BDC54-2661-CD44-AE17-9C3C589DDC34}"/>
              </a:ext>
            </a:extLst>
          </p:cNvPr>
          <p:cNvSpPr txBox="1"/>
          <p:nvPr/>
        </p:nvSpPr>
        <p:spPr>
          <a:xfrm>
            <a:off x="4085896" y="4222829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</a:t>
            </a:r>
            <a:r>
              <a:rPr kumimoji="1" lang="en-US" altLang="zh-TW" sz="1200" dirty="0"/>
              <a:t>ontext </a:t>
            </a:r>
          </a:p>
          <a:p>
            <a:pPr algn="ctr"/>
            <a:r>
              <a:rPr kumimoji="1" lang="en-US" altLang="zh-TW" sz="1200" dirty="0"/>
              <a:t>feature</a:t>
            </a:r>
            <a:endParaRPr kumimoji="1" lang="zh-TW" altLang="en-US" sz="1200" dirty="0"/>
          </a:p>
        </p:txBody>
      </p:sp>
      <p:sp>
        <p:nvSpPr>
          <p:cNvPr id="6" name="流程圖: 人工作業 2">
            <a:extLst>
              <a:ext uri="{FF2B5EF4-FFF2-40B4-BE49-F238E27FC236}">
                <a16:creationId xmlns:a16="http://schemas.microsoft.com/office/drawing/2014/main" id="{15120C4F-06F0-2E41-8E5C-E5FE483F8D9E}"/>
              </a:ext>
            </a:extLst>
          </p:cNvPr>
          <p:cNvSpPr/>
          <p:nvPr/>
        </p:nvSpPr>
        <p:spPr>
          <a:xfrm rot="16200000">
            <a:off x="6102120" y="1215297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D4398F90-6A19-A54B-992E-CDA6BA262633}"/>
              </a:ext>
            </a:extLst>
          </p:cNvPr>
          <p:cNvSpPr/>
          <p:nvPr/>
        </p:nvSpPr>
        <p:spPr>
          <a:xfrm rot="16200000">
            <a:off x="6102160" y="3217866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57A2E42-7341-744F-8BDD-B71DB1F35587}"/>
                  </a:ext>
                </a:extLst>
              </p:cNvPr>
              <p:cNvSpPr txBox="1"/>
              <p:nvPr/>
            </p:nvSpPr>
            <p:spPr>
              <a:xfrm>
                <a:off x="7244048" y="1480630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57A2E42-7341-744F-8BDD-B71DB1F35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48" y="1480630"/>
                <a:ext cx="360040" cy="369332"/>
              </a:xfrm>
              <a:prstGeom prst="rect">
                <a:avLst/>
              </a:prstGeom>
              <a:blipFill>
                <a:blip r:embed="rId4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0B0CF42-0B87-9942-9829-C83C69B1E5C1}"/>
                  </a:ext>
                </a:extLst>
              </p:cNvPr>
              <p:cNvSpPr txBox="1"/>
              <p:nvPr/>
            </p:nvSpPr>
            <p:spPr>
              <a:xfrm>
                <a:off x="7244048" y="3476038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0B0CF42-0B87-9942-9829-C83C69B1E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48" y="3476038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 r="-3448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EFF0C30-7053-AC4C-8CFF-BF6FAA14B112}"/>
              </a:ext>
            </a:extLst>
          </p:cNvPr>
          <p:cNvCxnSpPr>
            <a:stCxn id="2" idx="3"/>
            <a:endCxn id="6" idx="0"/>
          </p:cNvCxnSpPr>
          <p:nvPr/>
        </p:nvCxnSpPr>
        <p:spPr>
          <a:xfrm>
            <a:off x="5454048" y="1665297"/>
            <a:ext cx="55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B0F2F82-0FB4-E545-A74D-AA3FBA619360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5454028" y="3667865"/>
            <a:ext cx="5581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5D29772-E4AA-9145-84B7-CBC085345874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flipV="1">
            <a:off x="6912160" y="3660704"/>
            <a:ext cx="331888" cy="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322E33A-F18D-704A-8AE8-7F1535D39F2F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flipV="1">
            <a:off x="6912160" y="1665296"/>
            <a:ext cx="33188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DAE98683-2395-1141-9892-7FA5769A3623}"/>
              </a:ext>
            </a:extLst>
          </p:cNvPr>
          <p:cNvCxnSpPr>
            <a:stCxn id="2" idx="0"/>
            <a:endCxn id="8" idx="0"/>
          </p:cNvCxnSpPr>
          <p:nvPr/>
        </p:nvCxnSpPr>
        <p:spPr>
          <a:xfrm rot="16200000" flipH="1">
            <a:off x="6171381" y="227943"/>
            <a:ext cx="355333" cy="2150040"/>
          </a:xfrm>
          <a:prstGeom prst="bentConnector3">
            <a:avLst>
              <a:gd name="adj1" fmla="val -6433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E529FBB7-002D-8C42-BAEA-9F3513790AE8}"/>
              </a:ext>
            </a:extLst>
          </p:cNvPr>
          <p:cNvCxnSpPr>
            <a:cxnSpLocks/>
            <a:stCxn id="3" idx="0"/>
            <a:endCxn id="9" idx="0"/>
          </p:cNvCxnSpPr>
          <p:nvPr/>
        </p:nvCxnSpPr>
        <p:spPr>
          <a:xfrm rot="16200000" flipH="1">
            <a:off x="6174961" y="2226931"/>
            <a:ext cx="348173" cy="2150040"/>
          </a:xfrm>
          <a:prstGeom prst="bentConnector3">
            <a:avLst>
              <a:gd name="adj1" fmla="val -656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34A96B9E-FA20-C549-81D7-D90177E603CF}"/>
              </a:ext>
            </a:extLst>
          </p:cNvPr>
          <p:cNvCxnSpPr>
            <a:cxnSpLocks/>
            <a:stCxn id="8" idx="3"/>
            <a:endCxn id="21" idx="0"/>
          </p:cNvCxnSpPr>
          <p:nvPr/>
        </p:nvCxnSpPr>
        <p:spPr>
          <a:xfrm>
            <a:off x="7604088" y="1665296"/>
            <a:ext cx="370136" cy="781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3F691A25-2EE9-8B40-A083-427DDD9EAF76}"/>
              </a:ext>
            </a:extLst>
          </p:cNvPr>
          <p:cNvCxnSpPr>
            <a:cxnSpLocks/>
            <a:stCxn id="9" idx="3"/>
            <a:endCxn id="21" idx="4"/>
          </p:cNvCxnSpPr>
          <p:nvPr/>
        </p:nvCxnSpPr>
        <p:spPr>
          <a:xfrm flipV="1">
            <a:off x="7604088" y="2806938"/>
            <a:ext cx="370136" cy="8537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757E008-D6EF-5645-8263-A2E9D0D41B99}"/>
              </a:ext>
            </a:extLst>
          </p:cNvPr>
          <p:cNvGrpSpPr/>
          <p:nvPr/>
        </p:nvGrpSpPr>
        <p:grpSpPr>
          <a:xfrm>
            <a:off x="7794224" y="2446938"/>
            <a:ext cx="360000" cy="360000"/>
            <a:chOff x="4262243" y="4230604"/>
            <a:chExt cx="360000" cy="360000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DACACC1-F309-994F-B75E-D344EC180682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95B8B67C-743A-3A49-832C-618928196279}"/>
                </a:ext>
              </a:extLst>
            </p:cNvPr>
            <p:cNvCxnSpPr>
              <a:stCxn id="21" idx="2"/>
              <a:endCxn id="21" idx="6"/>
            </p:cNvCxnSpPr>
            <p:nvPr/>
          </p:nvCxnSpPr>
          <p:spPr>
            <a:xfrm>
              <a:off x="4262243" y="4410604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4C06932-D33E-C34F-A57F-B20A6F572235}"/>
                </a:ext>
              </a:extLst>
            </p:cNvPr>
            <p:cNvCxnSpPr>
              <a:cxnSpLocks/>
              <a:stCxn id="21" idx="4"/>
              <a:endCxn id="21" idx="0"/>
            </p:cNvCxnSpPr>
            <p:nvPr/>
          </p:nvCxnSpPr>
          <p:spPr>
            <a:xfrm flipV="1">
              <a:off x="4442243" y="4230604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E817B4-9338-7A4C-98A6-0D586937BCE9}"/>
              </a:ext>
            </a:extLst>
          </p:cNvPr>
          <p:cNvSpPr txBox="1"/>
          <p:nvPr/>
        </p:nvSpPr>
        <p:spPr>
          <a:xfrm>
            <a:off x="2643248" y="5374297"/>
            <a:ext cx="385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Separate representation</a:t>
            </a:r>
            <a:endParaRPr kumimoji="1" lang="zh-TW" altLang="en-US" dirty="0"/>
          </a:p>
        </p:txBody>
      </p:sp>
      <p:graphicFrame>
        <p:nvGraphicFramePr>
          <p:cNvPr id="40" name="表格 6">
            <a:extLst>
              <a:ext uri="{FF2B5EF4-FFF2-40B4-BE49-F238E27FC236}">
                <a16:creationId xmlns:a16="http://schemas.microsoft.com/office/drawing/2014/main" id="{06353A17-7C2F-6040-AB3A-E5CA4C3FB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37546"/>
              </p:ext>
            </p:extLst>
          </p:nvPr>
        </p:nvGraphicFramePr>
        <p:xfrm>
          <a:off x="129392" y="2765657"/>
          <a:ext cx="2570400" cy="183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41" name="文字方塊 40">
            <a:extLst>
              <a:ext uri="{FF2B5EF4-FFF2-40B4-BE49-F238E27FC236}">
                <a16:creationId xmlns:a16="http://schemas.microsoft.com/office/drawing/2014/main" id="{36F27777-0585-9842-94AE-D01849545D4D}"/>
              </a:ext>
            </a:extLst>
          </p:cNvPr>
          <p:cNvSpPr txBox="1"/>
          <p:nvPr/>
        </p:nvSpPr>
        <p:spPr>
          <a:xfrm>
            <a:off x="269273" y="4652425"/>
            <a:ext cx="229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image </a:t>
            </a:r>
            <a:endParaRPr kumimoji="1" lang="zh-TW" altLang="en-US" sz="1200" dirty="0"/>
          </a:p>
        </p:txBody>
      </p:sp>
      <p:pic>
        <p:nvPicPr>
          <p:cNvPr id="43" name="Google Shape;163;p25">
            <a:extLst>
              <a:ext uri="{FF2B5EF4-FFF2-40B4-BE49-F238E27FC236}">
                <a16:creationId xmlns:a16="http://schemas.microsoft.com/office/drawing/2014/main" id="{8BD32EE4-7907-2349-A09C-4C5ACA2094B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015321" y="1245445"/>
            <a:ext cx="798542" cy="83970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5E4EABF4-5D4C-D94D-88DE-DF645FD9258F}"/>
              </a:ext>
            </a:extLst>
          </p:cNvPr>
          <p:cNvSpPr txBox="1"/>
          <p:nvPr/>
        </p:nvSpPr>
        <p:spPr>
          <a:xfrm>
            <a:off x="269273" y="2231138"/>
            <a:ext cx="229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image</a:t>
            </a:r>
            <a:endParaRPr kumimoji="1" lang="zh-TW" altLang="en-US" sz="1200" dirty="0"/>
          </a:p>
        </p:txBody>
      </p:sp>
      <p:sp>
        <p:nvSpPr>
          <p:cNvPr id="46" name="流程圖: 人工作業 2">
            <a:extLst>
              <a:ext uri="{FF2B5EF4-FFF2-40B4-BE49-F238E27FC236}">
                <a16:creationId xmlns:a16="http://schemas.microsoft.com/office/drawing/2014/main" id="{69F7DECD-3DF4-2F48-8321-9BAC78C98359}"/>
              </a:ext>
            </a:extLst>
          </p:cNvPr>
          <p:cNvSpPr/>
          <p:nvPr/>
        </p:nvSpPr>
        <p:spPr>
          <a:xfrm rot="16200000">
            <a:off x="3105193" y="1215298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人工作業 6">
            <a:extLst>
              <a:ext uri="{FF2B5EF4-FFF2-40B4-BE49-F238E27FC236}">
                <a16:creationId xmlns:a16="http://schemas.microsoft.com/office/drawing/2014/main" id="{7E6D8A8B-7A3A-9C47-8CDD-B859CD0D76B7}"/>
              </a:ext>
            </a:extLst>
          </p:cNvPr>
          <p:cNvSpPr/>
          <p:nvPr/>
        </p:nvSpPr>
        <p:spPr>
          <a:xfrm rot="16200000">
            <a:off x="3105233" y="3217866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32B8E6D-5771-A641-89C2-1F4967089297}"/>
              </a:ext>
            </a:extLst>
          </p:cNvPr>
          <p:cNvCxnSpPr>
            <a:cxnSpLocks/>
            <a:stCxn id="46" idx="2"/>
            <a:endCxn id="2" idx="1"/>
          </p:cNvCxnSpPr>
          <p:nvPr/>
        </p:nvCxnSpPr>
        <p:spPr>
          <a:xfrm flipV="1">
            <a:off x="3915233" y="1665297"/>
            <a:ext cx="117877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2488EBAF-2F0D-2D42-AA4A-71A04AACB800}"/>
              </a:ext>
            </a:extLst>
          </p:cNvPr>
          <p:cNvCxnSpPr>
            <a:cxnSpLocks/>
            <a:stCxn id="47" idx="2"/>
            <a:endCxn id="3" idx="1"/>
          </p:cNvCxnSpPr>
          <p:nvPr/>
        </p:nvCxnSpPr>
        <p:spPr>
          <a:xfrm flipV="1">
            <a:off x="3915233" y="3667865"/>
            <a:ext cx="117879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0AA0934-F2FE-E745-A18E-AC73E6CCE9FB}"/>
              </a:ext>
            </a:extLst>
          </p:cNvPr>
          <p:cNvSpPr txBox="1"/>
          <p:nvPr/>
        </p:nvSpPr>
        <p:spPr>
          <a:xfrm>
            <a:off x="3989877" y="1438609"/>
            <a:ext cx="1086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</a:rPr>
              <a:t>GAP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CEEEA9C-74C9-8C45-A551-5BFD697B5B70}"/>
              </a:ext>
            </a:extLst>
          </p:cNvPr>
          <p:cNvSpPr txBox="1"/>
          <p:nvPr/>
        </p:nvSpPr>
        <p:spPr>
          <a:xfrm>
            <a:off x="3987518" y="3440033"/>
            <a:ext cx="1086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</a:rPr>
              <a:t>GAP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2588F71-61AD-224E-912A-30C9EA7B5DE8}"/>
              </a:ext>
            </a:extLst>
          </p:cNvPr>
          <p:cNvSpPr txBox="1"/>
          <p:nvPr/>
        </p:nvSpPr>
        <p:spPr>
          <a:xfrm>
            <a:off x="2555776" y="4222829"/>
            <a:ext cx="181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</a:t>
            </a:r>
            <a:r>
              <a:rPr kumimoji="1" lang="en-US" altLang="zh-TW" sz="1200" dirty="0"/>
              <a:t>ontext </a:t>
            </a:r>
          </a:p>
          <a:p>
            <a:pPr algn="ctr"/>
            <a:r>
              <a:rPr kumimoji="1" lang="en-US" altLang="zh-TW" sz="1200" dirty="0"/>
              <a:t>encoder</a:t>
            </a:r>
            <a:endParaRPr kumimoji="1" lang="zh-TW" altLang="en-US" sz="12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DC5165E-B5E6-084F-BD28-0D9EAACB0D60}"/>
              </a:ext>
            </a:extLst>
          </p:cNvPr>
          <p:cNvSpPr/>
          <p:nvPr/>
        </p:nvSpPr>
        <p:spPr>
          <a:xfrm>
            <a:off x="2555776" y="2206605"/>
            <a:ext cx="1818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Face </a:t>
            </a:r>
          </a:p>
          <a:p>
            <a:pPr algn="ctr"/>
            <a:r>
              <a:rPr lang="en-US" altLang="zh-TW" sz="1200" dirty="0"/>
              <a:t>encoder</a:t>
            </a:r>
            <a:endParaRPr lang="zh-TW" altLang="en-US" sz="12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6AF2DD76-B64D-CD4D-9C3E-6473AAC14887}"/>
              </a:ext>
            </a:extLst>
          </p:cNvPr>
          <p:cNvCxnSpPr>
            <a:cxnSpLocks/>
            <a:stCxn id="43" idx="3"/>
            <a:endCxn id="46" idx="0"/>
          </p:cNvCxnSpPr>
          <p:nvPr/>
        </p:nvCxnSpPr>
        <p:spPr>
          <a:xfrm>
            <a:off x="1813863" y="1665297"/>
            <a:ext cx="120137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39DA861-0CD8-1443-B6FD-9FFB17F6CDFF}"/>
                  </a:ext>
                </a:extLst>
              </p:cNvPr>
              <p:cNvSpPr/>
              <p:nvPr/>
            </p:nvSpPr>
            <p:spPr>
              <a:xfrm>
                <a:off x="5863817" y="4329804"/>
                <a:ext cx="2822247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>
                    <a:solidFill>
                      <a:schemeClr val="tx1"/>
                    </a:solidFill>
                  </a:rPr>
                  <a:t>GAP: Global Average Pooling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: the weighting of the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: the weighting of the context feature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39DA861-0CD8-1443-B6FD-9FFB17F6C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17" y="4329804"/>
                <a:ext cx="2822247" cy="889154"/>
              </a:xfrm>
              <a:prstGeom prst="rect">
                <a:avLst/>
              </a:prstGeom>
              <a:blipFill>
                <a:blip r:embed="rId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8E651726-4B6F-464C-B284-1326A59A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737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矩形 260">
            <a:extLst>
              <a:ext uri="{FF2B5EF4-FFF2-40B4-BE49-F238E27FC236}">
                <a16:creationId xmlns:a16="http://schemas.microsoft.com/office/drawing/2014/main" id="{CFA13814-924E-014E-87A9-BE5A6764BD41}"/>
              </a:ext>
            </a:extLst>
          </p:cNvPr>
          <p:cNvSpPr/>
          <p:nvPr/>
        </p:nvSpPr>
        <p:spPr>
          <a:xfrm>
            <a:off x="247089" y="388328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2F6E02-7FFB-E74A-881D-D812769F09B4}"/>
              </a:ext>
            </a:extLst>
          </p:cNvPr>
          <p:cNvSpPr txBox="1"/>
          <p:nvPr/>
        </p:nvSpPr>
        <p:spPr>
          <a:xfrm>
            <a:off x="-1000677" y="5259958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feature map</a:t>
            </a:r>
            <a:endParaRPr kumimoji="1" lang="zh-TW" altLang="en-US" sz="1200" dirty="0"/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799130AC-4B57-9B4E-A7E8-5677D0958FD9}"/>
              </a:ext>
            </a:extLst>
          </p:cNvPr>
          <p:cNvCxnSpPr>
            <a:cxnSpLocks/>
            <a:stCxn id="7" idx="5"/>
            <a:endCxn id="20" idx="1"/>
          </p:cNvCxnSpPr>
          <p:nvPr/>
        </p:nvCxnSpPr>
        <p:spPr>
          <a:xfrm>
            <a:off x="950152" y="2141589"/>
            <a:ext cx="453496" cy="1339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ED9AADE-3CCE-5B43-8086-DDF0BB94C746}"/>
              </a:ext>
            </a:extLst>
          </p:cNvPr>
          <p:cNvCxnSpPr>
            <a:cxnSpLocks/>
            <a:stCxn id="34" idx="4"/>
            <a:endCxn id="20" idx="1"/>
          </p:cNvCxnSpPr>
          <p:nvPr/>
        </p:nvCxnSpPr>
        <p:spPr>
          <a:xfrm flipV="1">
            <a:off x="293977" y="3481376"/>
            <a:ext cx="1109671" cy="1339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11">
            <a:extLst>
              <a:ext uri="{FF2B5EF4-FFF2-40B4-BE49-F238E27FC236}">
                <a16:creationId xmlns:a16="http://schemas.microsoft.com/office/drawing/2014/main" id="{D01471A3-8C01-D64B-9819-D0CDF302BFB9}"/>
              </a:ext>
            </a:extLst>
          </p:cNvPr>
          <p:cNvSpPr/>
          <p:nvPr/>
        </p:nvSpPr>
        <p:spPr>
          <a:xfrm>
            <a:off x="2883328" y="2163676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Sampling Scheme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立方體 6">
            <a:extLst>
              <a:ext uri="{FF2B5EF4-FFF2-40B4-BE49-F238E27FC236}">
                <a16:creationId xmlns:a16="http://schemas.microsoft.com/office/drawing/2014/main" id="{0570240B-5765-E540-B905-718A6B6A06C5}"/>
              </a:ext>
            </a:extLst>
          </p:cNvPr>
          <p:cNvSpPr>
            <a:spLocks noChangeAspect="1"/>
          </p:cNvSpPr>
          <p:nvPr/>
        </p:nvSpPr>
        <p:spPr>
          <a:xfrm>
            <a:off x="-417848" y="1785676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9" name="矩形: 圓角 11">
            <a:extLst>
              <a:ext uri="{FF2B5EF4-FFF2-40B4-BE49-F238E27FC236}">
                <a16:creationId xmlns:a16="http://schemas.microsoft.com/office/drawing/2014/main" id="{3E3086CF-DD61-A349-A5F2-2FC1B190BBBB}"/>
              </a:ext>
            </a:extLst>
          </p:cNvPr>
          <p:cNvSpPr/>
          <p:nvPr/>
        </p:nvSpPr>
        <p:spPr>
          <a:xfrm>
            <a:off x="4363008" y="2163676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Embedding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A50EE44-953F-1245-A92A-5E2F8BE004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143328" y="2469676"/>
            <a:ext cx="2196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1">
            <a:extLst>
              <a:ext uri="{FF2B5EF4-FFF2-40B4-BE49-F238E27FC236}">
                <a16:creationId xmlns:a16="http://schemas.microsoft.com/office/drawing/2014/main" id="{43FBA43D-7E8B-3F4B-9EC4-6D4F1A95FDFC}"/>
              </a:ext>
            </a:extLst>
          </p:cNvPr>
          <p:cNvSpPr/>
          <p:nvPr/>
        </p:nvSpPr>
        <p:spPr>
          <a:xfrm>
            <a:off x="1403648" y="3175376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63FCB9DB-79D9-8246-9983-FD8BC1F9C610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2663648" y="2469676"/>
            <a:ext cx="219680" cy="1011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1DC4555-79E3-444A-AF9E-CAB0E1DE79AA}"/>
                  </a:ext>
                </a:extLst>
              </p:cNvPr>
              <p:cNvSpPr txBox="1"/>
              <p:nvPr/>
            </p:nvSpPr>
            <p:spPr>
              <a:xfrm>
                <a:off x="-267340" y="189466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1DC4555-79E3-444A-AF9E-CAB0E1DE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40" y="1894667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3813261-AA74-7D4D-ABA7-0C74397F938C}"/>
                  </a:ext>
                </a:extLst>
              </p:cNvPr>
              <p:cNvSpPr txBox="1"/>
              <p:nvPr/>
            </p:nvSpPr>
            <p:spPr>
              <a:xfrm>
                <a:off x="-671217" y="264495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3813261-AA74-7D4D-ABA7-0C74397F9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217" y="2644958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566E073-F018-BD49-8F73-0A64D99EFA47}"/>
                  </a:ext>
                </a:extLst>
              </p:cNvPr>
              <p:cNvSpPr txBox="1"/>
              <p:nvPr/>
            </p:nvSpPr>
            <p:spPr>
              <a:xfrm>
                <a:off x="-158526" y="21825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566E073-F018-BD49-8F73-0A64D99EF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526" y="2182557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02E2F71-6E0D-6C43-9ADA-56C12144E709}"/>
                  </a:ext>
                </a:extLst>
              </p:cNvPr>
              <p:cNvSpPr txBox="1"/>
              <p:nvPr/>
            </p:nvSpPr>
            <p:spPr>
              <a:xfrm>
                <a:off x="-280851" y="394828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02E2F71-6E0D-6C43-9ADA-56C12144E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0851" y="3948287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D2F753D-BC54-524C-8F11-EC85B78F68C9}"/>
                  </a:ext>
                </a:extLst>
              </p:cNvPr>
              <p:cNvSpPr txBox="1"/>
              <p:nvPr/>
            </p:nvSpPr>
            <p:spPr>
              <a:xfrm>
                <a:off x="-684728" y="469857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D2F753D-BC54-524C-8F11-EC85B78F6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4728" y="4698578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8D20192-429A-9E4B-BA05-F2F481D430FA}"/>
                  </a:ext>
                </a:extLst>
              </p:cNvPr>
              <p:cNvSpPr txBox="1"/>
              <p:nvPr/>
            </p:nvSpPr>
            <p:spPr>
              <a:xfrm>
                <a:off x="-172037" y="423617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8D20192-429A-9E4B-BA05-F2F481D4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037" y="4236177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>
            <a:extLst>
              <a:ext uri="{FF2B5EF4-FFF2-40B4-BE49-F238E27FC236}">
                <a16:creationId xmlns:a16="http://schemas.microsoft.com/office/drawing/2014/main" id="{00AB0872-17AC-A145-9495-2E91A6A83EE6}"/>
              </a:ext>
            </a:extLst>
          </p:cNvPr>
          <p:cNvSpPr txBox="1"/>
          <p:nvPr/>
        </p:nvSpPr>
        <p:spPr>
          <a:xfrm>
            <a:off x="-1000678" y="3234574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feature map </a:t>
            </a:r>
          </a:p>
        </p:txBody>
      </p:sp>
      <p:sp>
        <p:nvSpPr>
          <p:cNvPr id="67" name="矩形: 圓角 11">
            <a:extLst>
              <a:ext uri="{FF2B5EF4-FFF2-40B4-BE49-F238E27FC236}">
                <a16:creationId xmlns:a16="http://schemas.microsoft.com/office/drawing/2014/main" id="{780288A9-78BE-0445-9A00-B8C7906EFA5C}"/>
              </a:ext>
            </a:extLst>
          </p:cNvPr>
          <p:cNvSpPr/>
          <p:nvPr/>
        </p:nvSpPr>
        <p:spPr>
          <a:xfrm>
            <a:off x="6422369" y="2163676"/>
            <a:ext cx="1260000" cy="61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GAP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2" name="肘形接點 71">
            <a:extLst>
              <a:ext uri="{FF2B5EF4-FFF2-40B4-BE49-F238E27FC236}">
                <a16:creationId xmlns:a16="http://schemas.microsoft.com/office/drawing/2014/main" id="{FC02CE9A-2D11-584F-B2B5-264187994BBB}"/>
              </a:ext>
            </a:extLst>
          </p:cNvPr>
          <p:cNvCxnSpPr>
            <a:cxnSpLocks/>
            <a:stCxn id="7" idx="0"/>
            <a:endCxn id="73" idx="0"/>
          </p:cNvCxnSpPr>
          <p:nvPr/>
        </p:nvCxnSpPr>
        <p:spPr>
          <a:xfrm rot="16200000" flipH="1">
            <a:off x="3056463" y="-676548"/>
            <a:ext cx="504000" cy="5428449"/>
          </a:xfrm>
          <a:prstGeom prst="bentConnector3">
            <a:avLst>
              <a:gd name="adj1" fmla="val -453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或 72">
            <a:extLst>
              <a:ext uri="{FF2B5EF4-FFF2-40B4-BE49-F238E27FC236}">
                <a16:creationId xmlns:a16="http://schemas.microsoft.com/office/drawing/2014/main" id="{F8102E67-8F68-1D42-914A-2BD363FF8E69}"/>
              </a:ext>
            </a:extLst>
          </p:cNvPr>
          <p:cNvSpPr/>
          <p:nvPr/>
        </p:nvSpPr>
        <p:spPr>
          <a:xfrm>
            <a:off x="5842688" y="2289676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92D7B95B-52BA-A74A-8C98-338AFB1581E7}"/>
              </a:ext>
            </a:extLst>
          </p:cNvPr>
          <p:cNvCxnSpPr>
            <a:cxnSpLocks/>
            <a:stCxn id="9" idx="3"/>
            <a:endCxn id="73" idx="2"/>
          </p:cNvCxnSpPr>
          <p:nvPr/>
        </p:nvCxnSpPr>
        <p:spPr>
          <a:xfrm>
            <a:off x="5623008" y="2469676"/>
            <a:ext cx="2196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DC5D9E08-5353-C047-B656-4169174E615A}"/>
              </a:ext>
            </a:extLst>
          </p:cNvPr>
          <p:cNvCxnSpPr>
            <a:cxnSpLocks/>
            <a:stCxn id="73" idx="6"/>
            <a:endCxn id="67" idx="1"/>
          </p:cNvCxnSpPr>
          <p:nvPr/>
        </p:nvCxnSpPr>
        <p:spPr>
          <a:xfrm>
            <a:off x="6202688" y="2469676"/>
            <a:ext cx="219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: 圓角 11">
            <a:extLst>
              <a:ext uri="{FF2B5EF4-FFF2-40B4-BE49-F238E27FC236}">
                <a16:creationId xmlns:a16="http://schemas.microsoft.com/office/drawing/2014/main" id="{D65C4839-CE13-1F40-B286-FBC29B2DFD97}"/>
              </a:ext>
            </a:extLst>
          </p:cNvPr>
          <p:cNvSpPr/>
          <p:nvPr/>
        </p:nvSpPr>
        <p:spPr>
          <a:xfrm>
            <a:off x="8424568" y="3175376"/>
            <a:ext cx="1260000" cy="612000"/>
          </a:xfrm>
          <a:prstGeom prst="roundRect">
            <a:avLst/>
          </a:prstGeom>
          <a:solidFill>
            <a:srgbClr val="BED8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Output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79" name="直線箭頭接點 178">
            <a:extLst>
              <a:ext uri="{FF2B5EF4-FFF2-40B4-BE49-F238E27FC236}">
                <a16:creationId xmlns:a16="http://schemas.microsoft.com/office/drawing/2014/main" id="{1BCEDC35-AD71-BA43-9745-F60EEAA04DFF}"/>
              </a:ext>
            </a:extLst>
          </p:cNvPr>
          <p:cNvCxnSpPr>
            <a:cxnSpLocks/>
            <a:stCxn id="245" idx="3"/>
            <a:endCxn id="254" idx="4"/>
          </p:cNvCxnSpPr>
          <p:nvPr/>
        </p:nvCxnSpPr>
        <p:spPr>
          <a:xfrm flipV="1">
            <a:off x="7682369" y="3661376"/>
            <a:ext cx="382039" cy="831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肘形接點 185">
            <a:extLst>
              <a:ext uri="{FF2B5EF4-FFF2-40B4-BE49-F238E27FC236}">
                <a16:creationId xmlns:a16="http://schemas.microsoft.com/office/drawing/2014/main" id="{8F3DEA39-C0E4-674D-9005-BCE7F3394372}"/>
              </a:ext>
            </a:extLst>
          </p:cNvPr>
          <p:cNvCxnSpPr>
            <a:cxnSpLocks/>
            <a:stCxn id="261" idx="2"/>
            <a:endCxn id="246" idx="4"/>
          </p:cNvCxnSpPr>
          <p:nvPr/>
        </p:nvCxnSpPr>
        <p:spPr>
          <a:xfrm rot="16200000" flipH="1">
            <a:off x="3215888" y="1866275"/>
            <a:ext cx="180000" cy="5433599"/>
          </a:xfrm>
          <a:prstGeom prst="bentConnector3">
            <a:avLst>
              <a:gd name="adj1" fmla="val 36902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箭頭接點 193">
            <a:extLst>
              <a:ext uri="{FF2B5EF4-FFF2-40B4-BE49-F238E27FC236}">
                <a16:creationId xmlns:a16="http://schemas.microsoft.com/office/drawing/2014/main" id="{B618B5D0-79E5-2E4D-B181-45CD2629694C}"/>
              </a:ext>
            </a:extLst>
          </p:cNvPr>
          <p:cNvCxnSpPr>
            <a:cxnSpLocks/>
            <a:stCxn id="67" idx="3"/>
            <a:endCxn id="254" idx="0"/>
          </p:cNvCxnSpPr>
          <p:nvPr/>
        </p:nvCxnSpPr>
        <p:spPr>
          <a:xfrm>
            <a:off x="7682369" y="2469676"/>
            <a:ext cx="382039" cy="831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矩形: 圓角 11">
            <a:extLst>
              <a:ext uri="{FF2B5EF4-FFF2-40B4-BE49-F238E27FC236}">
                <a16:creationId xmlns:a16="http://schemas.microsoft.com/office/drawing/2014/main" id="{DC75B5C5-1BF2-FF4B-ABC0-83966ADC06A9}"/>
              </a:ext>
            </a:extLst>
          </p:cNvPr>
          <p:cNvSpPr/>
          <p:nvPr/>
        </p:nvSpPr>
        <p:spPr>
          <a:xfrm>
            <a:off x="2883328" y="4187075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Sampling Scheme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41" name="矩形: 圓角 11">
            <a:extLst>
              <a:ext uri="{FF2B5EF4-FFF2-40B4-BE49-F238E27FC236}">
                <a16:creationId xmlns:a16="http://schemas.microsoft.com/office/drawing/2014/main" id="{16F65FF6-9F51-1543-874A-C091789A64DB}"/>
              </a:ext>
            </a:extLst>
          </p:cNvPr>
          <p:cNvSpPr/>
          <p:nvPr/>
        </p:nvSpPr>
        <p:spPr>
          <a:xfrm>
            <a:off x="4363008" y="4187075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Embedding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42" name="直線箭頭接點 241">
            <a:extLst>
              <a:ext uri="{FF2B5EF4-FFF2-40B4-BE49-F238E27FC236}">
                <a16:creationId xmlns:a16="http://schemas.microsoft.com/office/drawing/2014/main" id="{EAD76F35-6667-EB4A-9370-BD361FC208FE}"/>
              </a:ext>
            </a:extLst>
          </p:cNvPr>
          <p:cNvCxnSpPr>
            <a:cxnSpLocks/>
            <a:stCxn id="240" idx="3"/>
            <a:endCxn id="241" idx="1"/>
          </p:cNvCxnSpPr>
          <p:nvPr/>
        </p:nvCxnSpPr>
        <p:spPr>
          <a:xfrm>
            <a:off x="4143328" y="4493075"/>
            <a:ext cx="2196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箭頭接點 243">
            <a:extLst>
              <a:ext uri="{FF2B5EF4-FFF2-40B4-BE49-F238E27FC236}">
                <a16:creationId xmlns:a16="http://schemas.microsoft.com/office/drawing/2014/main" id="{C7D991BD-37F2-B846-9A80-623F59B3CD2B}"/>
              </a:ext>
            </a:extLst>
          </p:cNvPr>
          <p:cNvCxnSpPr>
            <a:cxnSpLocks/>
            <a:stCxn id="20" idx="3"/>
            <a:endCxn id="240" idx="1"/>
          </p:cNvCxnSpPr>
          <p:nvPr/>
        </p:nvCxnSpPr>
        <p:spPr>
          <a:xfrm>
            <a:off x="2663648" y="3481376"/>
            <a:ext cx="219680" cy="1011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矩形: 圓角 11">
            <a:extLst>
              <a:ext uri="{FF2B5EF4-FFF2-40B4-BE49-F238E27FC236}">
                <a16:creationId xmlns:a16="http://schemas.microsoft.com/office/drawing/2014/main" id="{FEDADE10-A5FC-0B49-AE32-721987B8549F}"/>
              </a:ext>
            </a:extLst>
          </p:cNvPr>
          <p:cNvSpPr/>
          <p:nvPr/>
        </p:nvSpPr>
        <p:spPr>
          <a:xfrm>
            <a:off x="6422369" y="4187075"/>
            <a:ext cx="1260000" cy="61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GAP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46" name="或 245">
            <a:extLst>
              <a:ext uri="{FF2B5EF4-FFF2-40B4-BE49-F238E27FC236}">
                <a16:creationId xmlns:a16="http://schemas.microsoft.com/office/drawing/2014/main" id="{9C606884-90A0-7847-BF27-776FEFD31D41}"/>
              </a:ext>
            </a:extLst>
          </p:cNvPr>
          <p:cNvSpPr/>
          <p:nvPr/>
        </p:nvSpPr>
        <p:spPr>
          <a:xfrm>
            <a:off x="5842688" y="4313075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247" name="直線箭頭接點 246">
            <a:extLst>
              <a:ext uri="{FF2B5EF4-FFF2-40B4-BE49-F238E27FC236}">
                <a16:creationId xmlns:a16="http://schemas.microsoft.com/office/drawing/2014/main" id="{F0645570-857A-3E42-8408-28B9492A661A}"/>
              </a:ext>
            </a:extLst>
          </p:cNvPr>
          <p:cNvCxnSpPr>
            <a:cxnSpLocks/>
            <a:stCxn id="241" idx="3"/>
            <a:endCxn id="246" idx="2"/>
          </p:cNvCxnSpPr>
          <p:nvPr/>
        </p:nvCxnSpPr>
        <p:spPr>
          <a:xfrm>
            <a:off x="5623008" y="4493075"/>
            <a:ext cx="2196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箭頭接點 247">
            <a:extLst>
              <a:ext uri="{FF2B5EF4-FFF2-40B4-BE49-F238E27FC236}">
                <a16:creationId xmlns:a16="http://schemas.microsoft.com/office/drawing/2014/main" id="{AFFE6918-DC14-D341-9927-DD26F9AB2483}"/>
              </a:ext>
            </a:extLst>
          </p:cNvPr>
          <p:cNvCxnSpPr>
            <a:cxnSpLocks/>
            <a:stCxn id="246" idx="6"/>
            <a:endCxn id="245" idx="1"/>
          </p:cNvCxnSpPr>
          <p:nvPr/>
        </p:nvCxnSpPr>
        <p:spPr>
          <a:xfrm>
            <a:off x="6202688" y="4493075"/>
            <a:ext cx="2196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橢圓 253">
            <a:extLst>
              <a:ext uri="{FF2B5EF4-FFF2-40B4-BE49-F238E27FC236}">
                <a16:creationId xmlns:a16="http://schemas.microsoft.com/office/drawing/2014/main" id="{9ECA41B5-1B53-5D4A-906C-B00F66B98B7B}"/>
              </a:ext>
            </a:extLst>
          </p:cNvPr>
          <p:cNvSpPr/>
          <p:nvPr/>
        </p:nvSpPr>
        <p:spPr>
          <a:xfrm>
            <a:off x="7884388" y="3301376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C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57" name="直線箭頭接點 256">
            <a:extLst>
              <a:ext uri="{FF2B5EF4-FFF2-40B4-BE49-F238E27FC236}">
                <a16:creationId xmlns:a16="http://schemas.microsoft.com/office/drawing/2014/main" id="{B740EF64-8D1F-C941-8F31-B44908DF889D}"/>
              </a:ext>
            </a:extLst>
          </p:cNvPr>
          <p:cNvCxnSpPr>
            <a:cxnSpLocks/>
            <a:stCxn id="254" idx="6"/>
            <a:endCxn id="165" idx="1"/>
          </p:cNvCxnSpPr>
          <p:nvPr/>
        </p:nvCxnSpPr>
        <p:spPr>
          <a:xfrm>
            <a:off x="8244428" y="3481376"/>
            <a:ext cx="1801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立方體 33">
            <a:extLst>
              <a:ext uri="{FF2B5EF4-FFF2-40B4-BE49-F238E27FC236}">
                <a16:creationId xmlns:a16="http://schemas.microsoft.com/office/drawing/2014/main" id="{43F91356-AECE-0D41-8A77-7EFE8FA8D205}"/>
              </a:ext>
            </a:extLst>
          </p:cNvPr>
          <p:cNvSpPr/>
          <p:nvPr/>
        </p:nvSpPr>
        <p:spPr>
          <a:xfrm>
            <a:off x="-417848" y="380907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268" name="或 267">
            <a:extLst>
              <a:ext uri="{FF2B5EF4-FFF2-40B4-BE49-F238E27FC236}">
                <a16:creationId xmlns:a16="http://schemas.microsoft.com/office/drawing/2014/main" id="{92022A34-EB91-DC4B-B02B-22915B7403FE}"/>
              </a:ext>
            </a:extLst>
          </p:cNvPr>
          <p:cNvSpPr/>
          <p:nvPr/>
        </p:nvSpPr>
        <p:spPr>
          <a:xfrm>
            <a:off x="6837594" y="5229200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269" name="文字方塊 268">
            <a:extLst>
              <a:ext uri="{FF2B5EF4-FFF2-40B4-BE49-F238E27FC236}">
                <a16:creationId xmlns:a16="http://schemas.microsoft.com/office/drawing/2014/main" id="{AC31AB0E-F370-3B43-8BC7-958EB0E96720}"/>
              </a:ext>
            </a:extLst>
          </p:cNvPr>
          <p:cNvSpPr txBox="1"/>
          <p:nvPr/>
        </p:nvSpPr>
        <p:spPr>
          <a:xfrm>
            <a:off x="7197594" y="5289787"/>
            <a:ext cx="1694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Element-wise addition</a:t>
            </a:r>
            <a:endParaRPr kumimoji="1" lang="zh-TW" altLang="en-US" sz="1200" dirty="0"/>
          </a:p>
        </p:txBody>
      </p:sp>
      <p:sp>
        <p:nvSpPr>
          <p:cNvPr id="271" name="文字方塊 270">
            <a:extLst>
              <a:ext uri="{FF2B5EF4-FFF2-40B4-BE49-F238E27FC236}">
                <a16:creationId xmlns:a16="http://schemas.microsoft.com/office/drawing/2014/main" id="{05FCCA8D-152A-BA4D-A8F7-9D98D8C599BC}"/>
              </a:ext>
            </a:extLst>
          </p:cNvPr>
          <p:cNvSpPr txBox="1"/>
          <p:nvPr/>
        </p:nvSpPr>
        <p:spPr>
          <a:xfrm>
            <a:off x="7197594" y="5830442"/>
            <a:ext cx="1694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Concatenate</a:t>
            </a:r>
            <a:endParaRPr kumimoji="1" lang="zh-TW" altLang="en-US" sz="1200" dirty="0"/>
          </a:p>
        </p:txBody>
      </p:sp>
      <p:sp>
        <p:nvSpPr>
          <p:cNvPr id="272" name="橢圓 271">
            <a:extLst>
              <a:ext uri="{FF2B5EF4-FFF2-40B4-BE49-F238E27FC236}">
                <a16:creationId xmlns:a16="http://schemas.microsoft.com/office/drawing/2014/main" id="{4A46DAF8-6E1E-8B42-9691-92C6E297DDF9}"/>
              </a:ext>
            </a:extLst>
          </p:cNvPr>
          <p:cNvSpPr/>
          <p:nvPr/>
        </p:nvSpPr>
        <p:spPr>
          <a:xfrm>
            <a:off x="6837594" y="5766455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C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50A1162-5259-4C48-BB01-50FA57144333}"/>
                  </a:ext>
                </a:extLst>
              </p:cNvPr>
              <p:cNvSpPr txBox="1"/>
              <p:nvPr/>
            </p:nvSpPr>
            <p:spPr>
              <a:xfrm>
                <a:off x="-155404" y="420794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F50A1162-5259-4C48-BB01-50FA57144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404" y="4207941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E7F9C019-1DAA-43DE-B251-5DE78DED1977}"/>
              </a:ext>
            </a:extLst>
          </p:cNvPr>
          <p:cNvSpPr/>
          <p:nvPr/>
        </p:nvSpPr>
        <p:spPr>
          <a:xfrm>
            <a:off x="6775972" y="6280125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/>
              <a:t>GAP: Global Average Pooling</a:t>
            </a:r>
            <a:endParaRPr lang="zh-TW" altLang="en-US" sz="12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34A0EEA-711D-4D45-9228-51AEF59FB46E}"/>
              </a:ext>
            </a:extLst>
          </p:cNvPr>
          <p:cNvSpPr/>
          <p:nvPr/>
        </p:nvSpPr>
        <p:spPr>
          <a:xfrm>
            <a:off x="6775972" y="6729808"/>
            <a:ext cx="26148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/>
              <a:t>GCN: Graph Convolutional Network</a:t>
            </a:r>
            <a:endParaRPr lang="zh-TW" altLang="en-US" sz="12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FDDDF3-8990-1840-AF66-90718E52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7823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流程圖: 人工作業 2">
            <a:extLst>
              <a:ext uri="{FF2B5EF4-FFF2-40B4-BE49-F238E27FC236}">
                <a16:creationId xmlns:a16="http://schemas.microsoft.com/office/drawing/2014/main" id="{5A445270-F7C3-2F4C-B784-D33DA959A2E7}"/>
              </a:ext>
            </a:extLst>
          </p:cNvPr>
          <p:cNvSpPr/>
          <p:nvPr/>
        </p:nvSpPr>
        <p:spPr>
          <a:xfrm rot="16200000">
            <a:off x="2465815" y="1610849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1" name="流程圖: 人工作業 2">
            <a:extLst>
              <a:ext uri="{FF2B5EF4-FFF2-40B4-BE49-F238E27FC236}">
                <a16:creationId xmlns:a16="http://schemas.microsoft.com/office/drawing/2014/main" id="{83EDD27B-8DC9-9F48-9547-1483262B3234}"/>
              </a:ext>
            </a:extLst>
          </p:cNvPr>
          <p:cNvSpPr/>
          <p:nvPr/>
        </p:nvSpPr>
        <p:spPr>
          <a:xfrm rot="16200000">
            <a:off x="2465815" y="3267032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流程圖: 人工作業 2">
            <a:extLst>
              <a:ext uri="{FF2B5EF4-FFF2-40B4-BE49-F238E27FC236}">
                <a16:creationId xmlns:a16="http://schemas.microsoft.com/office/drawing/2014/main" id="{16D241B8-9A57-2544-B489-406AD80E3664}"/>
              </a:ext>
            </a:extLst>
          </p:cNvPr>
          <p:cNvSpPr/>
          <p:nvPr/>
        </p:nvSpPr>
        <p:spPr>
          <a:xfrm rot="16200000">
            <a:off x="1097663" y="2438940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流程圖: 人工作業 2">
            <a:extLst>
              <a:ext uri="{FF2B5EF4-FFF2-40B4-BE49-F238E27FC236}">
                <a16:creationId xmlns:a16="http://schemas.microsoft.com/office/drawing/2014/main" id="{7A0FB882-B656-654A-BEED-ECBAE859EC71}"/>
              </a:ext>
            </a:extLst>
          </p:cNvPr>
          <p:cNvSpPr/>
          <p:nvPr/>
        </p:nvSpPr>
        <p:spPr>
          <a:xfrm rot="16200000">
            <a:off x="5322272" y="2438940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BBD1B7CF-914A-3D4D-80C7-B90677267FCD}"/>
              </a:ext>
            </a:extLst>
          </p:cNvPr>
          <p:cNvCxnSpPr>
            <a:stCxn id="52" idx="2"/>
            <a:endCxn id="49" idx="0"/>
          </p:cNvCxnSpPr>
          <p:nvPr/>
        </p:nvCxnSpPr>
        <p:spPr>
          <a:xfrm flipV="1">
            <a:off x="1907703" y="2060849"/>
            <a:ext cx="468152" cy="8280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>
            <a:extLst>
              <a:ext uri="{FF2B5EF4-FFF2-40B4-BE49-F238E27FC236}">
                <a16:creationId xmlns:a16="http://schemas.microsoft.com/office/drawing/2014/main" id="{3AE7A0AE-A030-1C4A-8556-47EC89F02507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>
            <a:off x="1907703" y="2888940"/>
            <a:ext cx="468152" cy="82809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3994325A-DA3C-8E4F-A6BE-754B8DE07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76997"/>
              </p:ext>
            </p:extLst>
          </p:nvPr>
        </p:nvGraphicFramePr>
        <p:xfrm>
          <a:off x="6487220" y="1807979"/>
          <a:ext cx="244118" cy="21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118">
                  <a:extLst>
                    <a:ext uri="{9D8B030D-6E8A-4147-A177-3AD203B41FA5}">
                      <a16:colId xmlns:a16="http://schemas.microsoft.com/office/drawing/2014/main" val="2680009999"/>
                    </a:ext>
                  </a:extLst>
                </a:gridCol>
              </a:tblGrid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195683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0793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36299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03617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5828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7354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50156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5652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C6B0A7-E760-E544-BA2E-8CB1F25721D7}"/>
              </a:ext>
            </a:extLst>
          </p:cNvPr>
          <p:cNvSpPr txBox="1"/>
          <p:nvPr/>
        </p:nvSpPr>
        <p:spPr>
          <a:xfrm>
            <a:off x="3471321" y="1922348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1FC3E8E-7388-9341-8BB4-9D9DCD8820F3}"/>
              </a:ext>
            </a:extLst>
          </p:cNvPr>
          <p:cNvSpPr txBox="1"/>
          <p:nvPr/>
        </p:nvSpPr>
        <p:spPr>
          <a:xfrm>
            <a:off x="3471322" y="3578531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B2BAA14-95B7-9F42-9E2D-96662A02DE83}"/>
              </a:ext>
            </a:extLst>
          </p:cNvPr>
          <p:cNvCxnSpPr>
            <a:stCxn id="49" idx="2"/>
            <a:endCxn id="15" idx="1"/>
          </p:cNvCxnSpPr>
          <p:nvPr/>
        </p:nvCxnSpPr>
        <p:spPr>
          <a:xfrm flipV="1">
            <a:off x="3275855" y="2060848"/>
            <a:ext cx="1954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509E51F2-373D-CC4C-BA3E-4F9B6A43D15F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 flipV="1">
            <a:off x="3275855" y="3717031"/>
            <a:ext cx="19546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3252E07-363A-B443-A3D2-66FDDEC778D9}"/>
              </a:ext>
            </a:extLst>
          </p:cNvPr>
          <p:cNvSpPr txBox="1"/>
          <p:nvPr/>
        </p:nvSpPr>
        <p:spPr>
          <a:xfrm>
            <a:off x="5914924" y="3965486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Last layer of MLP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F36CF2B-A399-7E49-9E3E-0E8BCDBF3903}"/>
              </a:ext>
            </a:extLst>
          </p:cNvPr>
          <p:cNvSpPr txBox="1"/>
          <p:nvPr/>
        </p:nvSpPr>
        <p:spPr>
          <a:xfrm>
            <a:off x="7075659" y="1807979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右大括弧 21">
            <a:extLst>
              <a:ext uri="{FF2B5EF4-FFF2-40B4-BE49-F238E27FC236}">
                <a16:creationId xmlns:a16="http://schemas.microsoft.com/office/drawing/2014/main" id="{1A098AEA-1FB7-BC46-A687-7AD43063E837}"/>
              </a:ext>
            </a:extLst>
          </p:cNvPr>
          <p:cNvSpPr/>
          <p:nvPr/>
        </p:nvSpPr>
        <p:spPr>
          <a:xfrm>
            <a:off x="6805289" y="2060848"/>
            <a:ext cx="196419" cy="190905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8C6CCAA-FA6E-934E-A6A7-72324AD23EE3}"/>
              </a:ext>
            </a:extLst>
          </p:cNvPr>
          <p:cNvSpPr txBox="1"/>
          <p:nvPr/>
        </p:nvSpPr>
        <p:spPr>
          <a:xfrm>
            <a:off x="7001335" y="2690297"/>
            <a:ext cx="138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</a:p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(N+1 bins)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8274EC-5BE3-F641-9EE1-8DF989C577DE}"/>
              </a:ext>
            </a:extLst>
          </p:cNvPr>
          <p:cNvSpPr txBox="1"/>
          <p:nvPr/>
        </p:nvSpPr>
        <p:spPr>
          <a:xfrm>
            <a:off x="1961758" y="4343931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Separate Scheme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C240931-AB40-404C-8F0B-037655BBEF58}"/>
              </a:ext>
            </a:extLst>
          </p:cNvPr>
          <p:cNvSpPr txBox="1"/>
          <p:nvPr/>
        </p:nvSpPr>
        <p:spPr>
          <a:xfrm>
            <a:off x="5745182" y="4343931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Joint Head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E37BEB5B-A0AE-9D4A-8FC6-6AC469E6019E}"/>
              </a:ext>
            </a:extLst>
          </p:cNvPr>
          <p:cNvCxnSpPr>
            <a:cxnSpLocks/>
            <a:stCxn id="56" idx="2"/>
            <a:endCxn id="14" idx="1"/>
          </p:cNvCxnSpPr>
          <p:nvPr/>
        </p:nvCxnSpPr>
        <p:spPr>
          <a:xfrm flipV="1">
            <a:off x="6132312" y="2888939"/>
            <a:ext cx="35490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89E681-AC7B-514D-ADC3-11FBE652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481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9F10161C-EFAD-CD4F-9593-D8AABD63C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08628"/>
              </p:ext>
            </p:extLst>
          </p:nvPr>
        </p:nvGraphicFramePr>
        <p:xfrm>
          <a:off x="6228000" y="1263237"/>
          <a:ext cx="243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344477067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1934306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09666124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928660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5882937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60824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19146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0887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728039"/>
                  </a:ext>
                </a:extLst>
              </a:tr>
            </a:tbl>
          </a:graphicData>
        </a:graphic>
      </p:graphicFrame>
      <p:pic>
        <p:nvPicPr>
          <p:cNvPr id="1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E462883-F3D2-1F41-9C6C-CB95DF3F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5727143" y="759942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15D0C25C-8ADC-6E4C-86F9-1745E750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69221"/>
              </p:ext>
            </p:extLst>
          </p:nvPr>
        </p:nvGraphicFramePr>
        <p:xfrm>
          <a:off x="5742000" y="764704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2" name="Google Shape;163;p25">
            <a:extLst>
              <a:ext uri="{FF2B5EF4-FFF2-40B4-BE49-F238E27FC236}">
                <a16:creationId xmlns:a16="http://schemas.microsoft.com/office/drawing/2014/main" id="{78786F5C-028A-EA4B-A326-890418AC14D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1113930" y="759891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BFB503AB-1ADD-ED4E-8CBD-BCAF146F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74512"/>
              </p:ext>
            </p:extLst>
          </p:nvPr>
        </p:nvGraphicFramePr>
        <p:xfrm>
          <a:off x="1082798" y="758581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4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4088CB0-9C43-7B40-88B7-A4ECA3A79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4690976" y="758582"/>
            <a:ext cx="782903" cy="10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50F47431-B29E-EB46-BCC4-7028AEDE09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30992" y="758581"/>
            <a:ext cx="798542" cy="8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接點: 弧形 1023">
            <a:extLst>
              <a:ext uri="{FF2B5EF4-FFF2-40B4-BE49-F238E27FC236}">
                <a16:creationId xmlns:a16="http://schemas.microsoft.com/office/drawing/2014/main" id="{A7FE4424-3688-CD4A-90F0-FFFCAE5DF7DD}"/>
              </a:ext>
            </a:extLst>
          </p:cNvPr>
          <p:cNvCxnSpPr>
            <a:cxnSpLocks/>
            <a:stCxn id="15" idx="0"/>
            <a:endCxn id="13" idx="0"/>
          </p:cNvCxnSpPr>
          <p:nvPr/>
        </p:nvCxnSpPr>
        <p:spPr>
          <a:xfrm rot="5400000" flipH="1" flipV="1">
            <a:off x="1607030" y="-418186"/>
            <a:ext cx="12700" cy="2353535"/>
          </a:xfrm>
          <a:prstGeom prst="curvedConnector3">
            <a:avLst>
              <a:gd name="adj1" fmla="val 180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弧形 1023">
            <a:extLst>
              <a:ext uri="{FF2B5EF4-FFF2-40B4-BE49-F238E27FC236}">
                <a16:creationId xmlns:a16="http://schemas.microsoft.com/office/drawing/2014/main" id="{21465264-BDCC-8C45-99F1-BB2B4B0B4E88}"/>
              </a:ext>
            </a:extLst>
          </p:cNvPr>
          <p:cNvCxnSpPr>
            <a:cxnSpLocks/>
            <a:stCxn id="14" idx="0"/>
            <a:endCxn id="38" idx="0"/>
          </p:cNvCxnSpPr>
          <p:nvPr/>
        </p:nvCxnSpPr>
        <p:spPr>
          <a:xfrm rot="16200000" flipH="1">
            <a:off x="6010386" y="-169377"/>
            <a:ext cx="504655" cy="2360572"/>
          </a:xfrm>
          <a:prstGeom prst="curvedConnector3">
            <a:avLst>
              <a:gd name="adj1" fmla="val -45298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CDF928-03DB-C746-AA71-BBED667F9B72}"/>
              </a:ext>
            </a:extLst>
          </p:cNvPr>
          <p:cNvSpPr txBox="1"/>
          <p:nvPr/>
        </p:nvSpPr>
        <p:spPr>
          <a:xfrm>
            <a:off x="6678027" y="322251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E56433-1155-9E45-A04A-F293993F8D77}"/>
              </a:ext>
            </a:extLst>
          </p:cNvPr>
          <p:cNvSpPr txBox="1"/>
          <p:nvPr/>
        </p:nvSpPr>
        <p:spPr>
          <a:xfrm>
            <a:off x="4326343" y="176517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53EC682-369F-8A4B-ACE9-E78F3C4EC692}"/>
              </a:ext>
            </a:extLst>
          </p:cNvPr>
          <p:cNvSpPr txBox="1"/>
          <p:nvPr/>
        </p:nvSpPr>
        <p:spPr>
          <a:xfrm>
            <a:off x="2027714" y="32244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249672-8F98-2C4E-A10A-C2D6D6A33210}"/>
              </a:ext>
            </a:extLst>
          </p:cNvPr>
          <p:cNvSpPr txBox="1"/>
          <p:nvPr/>
        </p:nvSpPr>
        <p:spPr>
          <a:xfrm>
            <a:off x="-325821" y="159828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3342F136-53CA-E442-9895-4CE4248E1B5F}"/>
              </a:ext>
            </a:extLst>
          </p:cNvPr>
          <p:cNvSpPr/>
          <p:nvPr/>
        </p:nvSpPr>
        <p:spPr>
          <a:xfrm>
            <a:off x="2110808" y="4594446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7AB84D2-8727-6C4A-9C26-024064B53884}"/>
              </a:ext>
            </a:extLst>
          </p:cNvPr>
          <p:cNvSpPr/>
          <p:nvPr/>
        </p:nvSpPr>
        <p:spPr>
          <a:xfrm>
            <a:off x="2520887" y="4170628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EC537B1B-8106-6341-8225-084D44351944}"/>
              </a:ext>
            </a:extLst>
          </p:cNvPr>
          <p:cNvSpPr/>
          <p:nvPr/>
        </p:nvSpPr>
        <p:spPr>
          <a:xfrm>
            <a:off x="3280979" y="4409803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6448D803-039F-2543-ABAD-396474EBFAE7}"/>
              </a:ext>
            </a:extLst>
          </p:cNvPr>
          <p:cNvSpPr/>
          <p:nvPr/>
        </p:nvSpPr>
        <p:spPr>
          <a:xfrm>
            <a:off x="1576525" y="4407870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F8ABC13-5B87-904D-BEF5-15670D157484}"/>
              </a:ext>
            </a:extLst>
          </p:cNvPr>
          <p:cNvSpPr/>
          <p:nvPr/>
        </p:nvSpPr>
        <p:spPr>
          <a:xfrm>
            <a:off x="1486001" y="6148481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6837497-60D3-9C41-BA31-A85C9007E158}"/>
              </a:ext>
            </a:extLst>
          </p:cNvPr>
          <p:cNvSpPr/>
          <p:nvPr/>
        </p:nvSpPr>
        <p:spPr>
          <a:xfrm>
            <a:off x="2838105" y="5937187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CBE772E1-E56E-C94C-9DA2-DCEB6718033C}"/>
              </a:ext>
            </a:extLst>
          </p:cNvPr>
          <p:cNvSpPr/>
          <p:nvPr/>
        </p:nvSpPr>
        <p:spPr>
          <a:xfrm>
            <a:off x="3675079" y="6128406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AD2B00B-DCD4-6648-AD35-25BEDD994BE7}"/>
              </a:ext>
            </a:extLst>
          </p:cNvPr>
          <p:cNvSpPr/>
          <p:nvPr/>
        </p:nvSpPr>
        <p:spPr>
          <a:xfrm>
            <a:off x="2171711" y="6046615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9AA8892C-8C53-C74B-8F70-9721EAFC6FDA}"/>
              </a:ext>
            </a:extLst>
          </p:cNvPr>
          <p:cNvCxnSpPr>
            <a:cxnSpLocks/>
            <a:stCxn id="49" idx="4"/>
            <a:endCxn id="53" idx="0"/>
          </p:cNvCxnSpPr>
          <p:nvPr/>
        </p:nvCxnSpPr>
        <p:spPr>
          <a:xfrm>
            <a:off x="1774525" y="4659870"/>
            <a:ext cx="595186" cy="1386745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499D293C-4EE5-004A-8080-AEB4CB5ABE82}"/>
              </a:ext>
            </a:extLst>
          </p:cNvPr>
          <p:cNvCxnSpPr>
            <a:cxnSpLocks/>
            <a:stCxn id="46" idx="4"/>
            <a:endCxn id="50" idx="0"/>
          </p:cNvCxnSpPr>
          <p:nvPr/>
        </p:nvCxnSpPr>
        <p:spPr>
          <a:xfrm flipH="1">
            <a:off x="1684001" y="4846446"/>
            <a:ext cx="624807" cy="1302035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BB265178-2AB5-E345-9F50-67A4D8EB7738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>
            <a:off x="2718887" y="4422628"/>
            <a:ext cx="317218" cy="1514559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A034EBD7-2139-7647-9B8E-231F51290677}"/>
              </a:ext>
            </a:extLst>
          </p:cNvPr>
          <p:cNvCxnSpPr>
            <a:cxnSpLocks/>
            <a:stCxn id="48" idx="4"/>
            <a:endCxn id="51" idx="0"/>
          </p:cNvCxnSpPr>
          <p:nvPr/>
        </p:nvCxnSpPr>
        <p:spPr>
          <a:xfrm flipH="1">
            <a:off x="3036105" y="4661803"/>
            <a:ext cx="442874" cy="1275384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28FE937-0453-4940-9666-988B11D03139}"/>
              </a:ext>
            </a:extLst>
          </p:cNvPr>
          <p:cNvSpPr txBox="1"/>
          <p:nvPr/>
        </p:nvSpPr>
        <p:spPr>
          <a:xfrm>
            <a:off x="1970261" y="380388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</a:t>
            </a:r>
            <a:r>
              <a:rPr lang="en-US" altLang="zh-TW" sz="1200" dirty="0"/>
              <a:t>M</a:t>
            </a:r>
            <a:r>
              <a:rPr kumimoji="1" lang="en-US" altLang="zh-TW" sz="1200" dirty="0"/>
              <a:t>odality (Query)</a:t>
            </a: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9445177-E0FD-634B-89A3-CC3AEF70E56E}"/>
              </a:ext>
            </a:extLst>
          </p:cNvPr>
          <p:cNvCxnSpPr>
            <a:cxnSpLocks/>
            <a:stCxn id="48" idx="4"/>
            <a:endCxn id="52" idx="0"/>
          </p:cNvCxnSpPr>
          <p:nvPr/>
        </p:nvCxnSpPr>
        <p:spPr>
          <a:xfrm>
            <a:off x="3478979" y="4661803"/>
            <a:ext cx="394100" cy="1466603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8741BE3-4122-6D44-A7F2-01B93F08AC2C}"/>
              </a:ext>
            </a:extLst>
          </p:cNvPr>
          <p:cNvSpPr txBox="1"/>
          <p:nvPr/>
        </p:nvSpPr>
        <p:spPr>
          <a:xfrm>
            <a:off x="1970261" y="651520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</a:t>
            </a:r>
            <a:r>
              <a:rPr lang="en-US" altLang="zh-TW" sz="1200" dirty="0"/>
              <a:t>Modality (Gallery)</a:t>
            </a:r>
            <a:endParaRPr kumimoji="1" lang="en-US" altLang="zh-TW" sz="1200" dirty="0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EB5F9C70-2C66-D14B-A1E1-1E5DA05D1C22}"/>
              </a:ext>
            </a:extLst>
          </p:cNvPr>
          <p:cNvSpPr/>
          <p:nvPr/>
        </p:nvSpPr>
        <p:spPr>
          <a:xfrm>
            <a:off x="5268815" y="4594446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657CFB27-B7A4-1C4E-9043-3D13B42DE21F}"/>
              </a:ext>
            </a:extLst>
          </p:cNvPr>
          <p:cNvSpPr/>
          <p:nvPr/>
        </p:nvSpPr>
        <p:spPr>
          <a:xfrm>
            <a:off x="5678894" y="4170628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1AA656C0-7F75-044E-AD7D-961C0953A1AB}"/>
              </a:ext>
            </a:extLst>
          </p:cNvPr>
          <p:cNvSpPr/>
          <p:nvPr/>
        </p:nvSpPr>
        <p:spPr>
          <a:xfrm>
            <a:off x="6438986" y="4409803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1424630A-13CD-DD4D-B1BF-6A2509FB56FF}"/>
              </a:ext>
            </a:extLst>
          </p:cNvPr>
          <p:cNvSpPr/>
          <p:nvPr/>
        </p:nvSpPr>
        <p:spPr>
          <a:xfrm>
            <a:off x="4734532" y="4407870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DC549842-D707-F545-A8DD-F63177714396}"/>
              </a:ext>
            </a:extLst>
          </p:cNvPr>
          <p:cNvSpPr/>
          <p:nvPr/>
        </p:nvSpPr>
        <p:spPr>
          <a:xfrm>
            <a:off x="4644008" y="6148481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BFAC2E00-2046-4E49-AFAF-965BBB6057A7}"/>
              </a:ext>
            </a:extLst>
          </p:cNvPr>
          <p:cNvSpPr/>
          <p:nvPr/>
        </p:nvSpPr>
        <p:spPr>
          <a:xfrm>
            <a:off x="5996112" y="5937187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57820274-15AE-4349-A422-915FE4B026BC}"/>
              </a:ext>
            </a:extLst>
          </p:cNvPr>
          <p:cNvSpPr/>
          <p:nvPr/>
        </p:nvSpPr>
        <p:spPr>
          <a:xfrm>
            <a:off x="6833086" y="6128406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B4FEEBED-C8A5-894E-BA96-F71535676DB2}"/>
              </a:ext>
            </a:extLst>
          </p:cNvPr>
          <p:cNvSpPr/>
          <p:nvPr/>
        </p:nvSpPr>
        <p:spPr>
          <a:xfrm>
            <a:off x="5329718" y="6046615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8D29986C-3CAE-0F47-861F-4BC36D5E4ADC}"/>
              </a:ext>
            </a:extLst>
          </p:cNvPr>
          <p:cNvCxnSpPr>
            <a:cxnSpLocks/>
            <a:stCxn id="72" idx="0"/>
            <a:endCxn id="71" idx="4"/>
          </p:cNvCxnSpPr>
          <p:nvPr/>
        </p:nvCxnSpPr>
        <p:spPr>
          <a:xfrm flipV="1">
            <a:off x="4842008" y="4659870"/>
            <a:ext cx="90524" cy="1488611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AD5A0BC4-DB53-E447-B6C5-C4BA61DB5891}"/>
              </a:ext>
            </a:extLst>
          </p:cNvPr>
          <p:cNvCxnSpPr>
            <a:cxnSpLocks/>
            <a:stCxn id="74" idx="0"/>
            <a:endCxn id="68" idx="4"/>
          </p:cNvCxnSpPr>
          <p:nvPr/>
        </p:nvCxnSpPr>
        <p:spPr>
          <a:xfrm flipH="1" flipV="1">
            <a:off x="5466815" y="4846446"/>
            <a:ext cx="1564271" cy="1281960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5331875-AF14-0040-9793-4FA9B5BB92C2}"/>
              </a:ext>
            </a:extLst>
          </p:cNvPr>
          <p:cNvSpPr txBox="1"/>
          <p:nvPr/>
        </p:nvSpPr>
        <p:spPr>
          <a:xfrm>
            <a:off x="5128268" y="380388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</a:t>
            </a:r>
            <a:r>
              <a:rPr lang="en-US" altLang="zh-TW" sz="1200" dirty="0"/>
              <a:t>M</a:t>
            </a:r>
            <a:r>
              <a:rPr kumimoji="1" lang="en-US" altLang="zh-TW" sz="1200" dirty="0"/>
              <a:t>odality (</a:t>
            </a:r>
            <a:r>
              <a:rPr lang="en-US" altLang="zh-TW" sz="1200" dirty="0"/>
              <a:t>Gallery</a:t>
            </a:r>
            <a:r>
              <a:rPr kumimoji="1" lang="en-US" altLang="zh-TW" sz="1200" dirty="0"/>
              <a:t>)</a:t>
            </a: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671BBAB-0902-854E-8E78-8B687B4DA821}"/>
              </a:ext>
            </a:extLst>
          </p:cNvPr>
          <p:cNvCxnSpPr>
            <a:cxnSpLocks/>
            <a:stCxn id="75" idx="0"/>
            <a:endCxn id="68" idx="4"/>
          </p:cNvCxnSpPr>
          <p:nvPr/>
        </p:nvCxnSpPr>
        <p:spPr>
          <a:xfrm flipH="1" flipV="1">
            <a:off x="5466815" y="4846446"/>
            <a:ext cx="60903" cy="1200169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C0F8ABA-2919-8848-AA0A-E3B90F579034}"/>
              </a:ext>
            </a:extLst>
          </p:cNvPr>
          <p:cNvSpPr txBox="1"/>
          <p:nvPr/>
        </p:nvSpPr>
        <p:spPr>
          <a:xfrm>
            <a:off x="5128268" y="651520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</a:t>
            </a:r>
            <a:r>
              <a:rPr lang="en-US" altLang="zh-TW" sz="1200" dirty="0"/>
              <a:t>Modality (Query)</a:t>
            </a:r>
            <a:endParaRPr kumimoji="1" lang="en-US" altLang="zh-TW" sz="1200" dirty="0"/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971E1FDE-B23C-0142-AED0-BB44076ECA06}"/>
              </a:ext>
            </a:extLst>
          </p:cNvPr>
          <p:cNvCxnSpPr>
            <a:cxnSpLocks/>
            <a:stCxn id="73" idx="0"/>
            <a:endCxn id="69" idx="4"/>
          </p:cNvCxnSpPr>
          <p:nvPr/>
        </p:nvCxnSpPr>
        <p:spPr>
          <a:xfrm flipH="1" flipV="1">
            <a:off x="5876894" y="4422628"/>
            <a:ext cx="317218" cy="1514559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FAFDACC3-159B-3047-9810-1F8F9E164B8F}"/>
              </a:ext>
            </a:extLst>
          </p:cNvPr>
          <p:cNvCxnSpPr>
            <a:cxnSpLocks/>
            <a:stCxn id="74" idx="0"/>
            <a:endCxn id="70" idx="4"/>
          </p:cNvCxnSpPr>
          <p:nvPr/>
        </p:nvCxnSpPr>
        <p:spPr>
          <a:xfrm flipH="1" flipV="1">
            <a:off x="6636986" y="4661803"/>
            <a:ext cx="394100" cy="1466603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97AA060-4667-8B4B-B6BF-EA550CA7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690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54">
            <a:extLst>
              <a:ext uri="{FF2B5EF4-FFF2-40B4-BE49-F238E27FC236}">
                <a16:creationId xmlns:a16="http://schemas.microsoft.com/office/drawing/2014/main" id="{4C4147BA-38D4-B445-9E39-2F0FB9046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69650"/>
              </p:ext>
            </p:extLst>
          </p:nvPr>
        </p:nvGraphicFramePr>
        <p:xfrm>
          <a:off x="2369078" y="3817589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45875231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374391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8963937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4751868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19972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223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49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0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FF6EDED-2D1A-B145-960D-B0C83DD00073}"/>
                  </a:ext>
                </a:extLst>
              </p:cNvPr>
              <p:cNvSpPr/>
              <p:nvPr/>
            </p:nvSpPr>
            <p:spPr>
              <a:xfrm rot="16200000">
                <a:off x="1528842" y="4286423"/>
                <a:ext cx="9781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/>
                  <a:t>Face Pixels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FF6EDED-2D1A-B145-960D-B0C83DD00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28842" y="4286423"/>
                <a:ext cx="97815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7A7145-3910-E644-AFE9-B64BB75D760D}"/>
                  </a:ext>
                </a:extLst>
              </p:cNvPr>
              <p:cNvSpPr/>
              <p:nvPr/>
            </p:nvSpPr>
            <p:spPr>
              <a:xfrm>
                <a:off x="2606132" y="3171258"/>
                <a:ext cx="11062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>
                    <a:latin typeface="Cambria Math" panose="02040503050406030204" pitchFamily="18" charset="0"/>
                  </a:rPr>
                  <a:t>Context Pixels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7A7145-3910-E644-AFE9-B64BB75D7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132" y="3171258"/>
                <a:ext cx="1106265" cy="646331"/>
              </a:xfrm>
              <a:prstGeom prst="rect">
                <a:avLst/>
              </a:prstGeom>
              <a:blipFill>
                <a:blip r:embed="rId3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0ED3AE4-2176-3442-BA12-4EF9FB040E44}"/>
                  </a:ext>
                </a:extLst>
              </p:cNvPr>
              <p:cNvSpPr txBox="1"/>
              <p:nvPr/>
            </p:nvSpPr>
            <p:spPr>
              <a:xfrm>
                <a:off x="2234221" y="5446881"/>
                <a:ext cx="1850089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altLang="zh-TW" sz="12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Face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200" dirty="0"/>
                  <a:t> Context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(Fully Connected Graph)</a:t>
                </a:r>
                <a:endParaRPr kumimoji="1" lang="zh-TW" altLang="en-US" sz="1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0ED3AE4-2176-3442-BA12-4EF9FB04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221" y="5446881"/>
                <a:ext cx="1850089" cy="889154"/>
              </a:xfrm>
              <a:prstGeom prst="rect">
                <a:avLst/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E462883-F3D2-1F41-9C6C-CB95DF3F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345043" y="-459432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15D0C25C-8ADC-6E4C-86F9-1745E750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19291"/>
              </p:ext>
            </p:extLst>
          </p:nvPr>
        </p:nvGraphicFramePr>
        <p:xfrm>
          <a:off x="359900" y="-454670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2" name="Google Shape;163;p25">
            <a:extLst>
              <a:ext uri="{FF2B5EF4-FFF2-40B4-BE49-F238E27FC236}">
                <a16:creationId xmlns:a16="http://schemas.microsoft.com/office/drawing/2014/main" id="{78786F5C-028A-EA4B-A326-890418AC14D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911" t="1878" r="83020" b="75572"/>
          <a:stretch/>
        </p:blipFill>
        <p:spPr>
          <a:xfrm>
            <a:off x="5179196" y="-448598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BFB503AB-1ADD-ED4E-8CBD-BCAF146F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10668"/>
              </p:ext>
            </p:extLst>
          </p:nvPr>
        </p:nvGraphicFramePr>
        <p:xfrm>
          <a:off x="5148064" y="-44990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4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4088CB0-9C43-7B40-88B7-A4ECA3A79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4059678" y="996546"/>
            <a:ext cx="782903" cy="10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50F47431-B29E-EB46-BCC4-7028AEDE09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8194" t="5985" r="88394" b="87081"/>
          <a:stretch/>
        </p:blipFill>
        <p:spPr>
          <a:xfrm>
            <a:off x="4051859" y="-459432"/>
            <a:ext cx="798542" cy="8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接點: 弧形 1023">
            <a:extLst>
              <a:ext uri="{FF2B5EF4-FFF2-40B4-BE49-F238E27FC236}">
                <a16:creationId xmlns:a16="http://schemas.microsoft.com/office/drawing/2014/main" id="{A7FE4424-3688-CD4A-90F0-FFFCAE5DF7DD}"/>
              </a:ext>
            </a:extLst>
          </p:cNvPr>
          <p:cNvCxnSpPr>
            <a:cxnSpLocks/>
            <a:stCxn id="15" idx="0"/>
            <a:endCxn id="13" idx="0"/>
          </p:cNvCxnSpPr>
          <p:nvPr/>
        </p:nvCxnSpPr>
        <p:spPr>
          <a:xfrm rot="16200000" flipH="1">
            <a:off x="5645335" y="-1653637"/>
            <a:ext cx="9524" cy="2397934"/>
          </a:xfrm>
          <a:prstGeom prst="curvedConnector3">
            <a:avLst>
              <a:gd name="adj1" fmla="val -2400252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弧形 1023">
            <a:extLst>
              <a:ext uri="{FF2B5EF4-FFF2-40B4-BE49-F238E27FC236}">
                <a16:creationId xmlns:a16="http://schemas.microsoft.com/office/drawing/2014/main" id="{21465264-BDCC-8C45-99F1-BB2B4B0B4E88}"/>
              </a:ext>
            </a:extLst>
          </p:cNvPr>
          <p:cNvCxnSpPr>
            <a:cxnSpLocks/>
            <a:stCxn id="14" idx="2"/>
            <a:endCxn id="11" idx="2"/>
          </p:cNvCxnSpPr>
          <p:nvPr/>
        </p:nvCxnSpPr>
        <p:spPr>
          <a:xfrm rot="5400000" flipH="1">
            <a:off x="3242112" y="794118"/>
            <a:ext cx="27806" cy="2390230"/>
          </a:xfrm>
          <a:prstGeom prst="curvedConnector3">
            <a:avLst>
              <a:gd name="adj1" fmla="val -822125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CDF928-03DB-C746-AA71-BBED667F9B72}"/>
              </a:ext>
            </a:extLst>
          </p:cNvPr>
          <p:cNvSpPr txBox="1"/>
          <p:nvPr/>
        </p:nvSpPr>
        <p:spPr>
          <a:xfrm>
            <a:off x="1304816" y="216168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28D4B63-2E82-8146-B7C2-4A742DE40D57}"/>
              </a:ext>
            </a:extLst>
          </p:cNvPr>
          <p:cNvSpPr txBox="1"/>
          <p:nvPr/>
        </p:nvSpPr>
        <p:spPr>
          <a:xfrm>
            <a:off x="6092980" y="216168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E56433-1155-9E45-A04A-F293993F8D77}"/>
              </a:ext>
            </a:extLst>
          </p:cNvPr>
          <p:cNvSpPr txBox="1"/>
          <p:nvPr/>
        </p:nvSpPr>
        <p:spPr>
          <a:xfrm>
            <a:off x="3695978" y="50374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graphicFrame>
        <p:nvGraphicFramePr>
          <p:cNvPr id="22" name="表格 54">
            <a:extLst>
              <a:ext uri="{FF2B5EF4-FFF2-40B4-BE49-F238E27FC236}">
                <a16:creationId xmlns:a16="http://schemas.microsoft.com/office/drawing/2014/main" id="{8ED3D42F-FEC8-C94E-B5F7-0BFC4602F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237899"/>
              </p:ext>
            </p:extLst>
          </p:nvPr>
        </p:nvGraphicFramePr>
        <p:xfrm>
          <a:off x="6444208" y="3817589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45875231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374391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8963937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4751868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19972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223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49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0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93529C0-5953-F245-B9B9-13C37D2D422B}"/>
                  </a:ext>
                </a:extLst>
              </p:cNvPr>
              <p:cNvSpPr/>
              <p:nvPr/>
            </p:nvSpPr>
            <p:spPr>
              <a:xfrm rot="16200000">
                <a:off x="5603972" y="4286423"/>
                <a:ext cx="9781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/>
                  <a:t>Face Pixels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93529C0-5953-F245-B9B9-13C37D2D4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3972" y="4286423"/>
                <a:ext cx="97815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1ACC9C-136C-C544-91FB-B7528C8F8F9F}"/>
                  </a:ext>
                </a:extLst>
              </p:cNvPr>
              <p:cNvSpPr/>
              <p:nvPr/>
            </p:nvSpPr>
            <p:spPr>
              <a:xfrm>
                <a:off x="6681262" y="3171258"/>
                <a:ext cx="11062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>
                    <a:latin typeface="Cambria Math" panose="02040503050406030204" pitchFamily="18" charset="0"/>
                  </a:rPr>
                  <a:t>Context Pixels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1ACC9C-136C-C544-91FB-B7528C8F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262" y="3171258"/>
                <a:ext cx="110626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5C7A056-8EDF-8A4F-8EA5-B1A512773F1E}"/>
                  </a:ext>
                </a:extLst>
              </p:cNvPr>
              <p:cNvSpPr txBox="1"/>
              <p:nvPr/>
            </p:nvSpPr>
            <p:spPr>
              <a:xfrm>
                <a:off x="6309351" y="5446881"/>
                <a:ext cx="1850089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altLang="zh-TW" sz="12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Face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200" dirty="0"/>
                  <a:t> Context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(Fully Connected Graph)</a:t>
                </a:r>
                <a:endParaRPr kumimoji="1" lang="zh-TW" altLang="en-US" sz="12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5C7A056-8EDF-8A4F-8EA5-B1A51277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51" y="5446881"/>
                <a:ext cx="1850089" cy="889154"/>
              </a:xfrm>
              <a:prstGeom prst="rect">
                <a:avLst/>
              </a:prstGeom>
              <a:blipFill>
                <a:blip r:embed="rId9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69FFFA9-A736-A348-A5CE-921A6C133B1C}"/>
              </a:ext>
            </a:extLst>
          </p:cNvPr>
          <p:cNvCxnSpPr>
            <a:cxnSpLocks/>
          </p:cNvCxnSpPr>
          <p:nvPr/>
        </p:nvCxnSpPr>
        <p:spPr>
          <a:xfrm>
            <a:off x="4422868" y="4653136"/>
            <a:ext cx="112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2031FB0-80D8-8F40-8B9C-1A84FA6AEB16}"/>
              </a:ext>
            </a:extLst>
          </p:cNvPr>
          <p:cNvSpPr txBox="1"/>
          <p:nvPr/>
        </p:nvSpPr>
        <p:spPr>
          <a:xfrm>
            <a:off x="4229721" y="3992374"/>
            <a:ext cx="1512168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200" dirty="0"/>
              <a:t>Bernoulli 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1200" dirty="0"/>
              <a:t>Sampling</a:t>
            </a:r>
            <a:endParaRPr kumimoji="1" lang="zh-TW" altLang="en-US" sz="120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9E5D9D-21C7-2F4A-975C-3FCE0F772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415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Distributed Loss</a:t>
            </a:r>
            <a:endParaRPr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D3AAFC-2026-DE42-8FD3-F8BB74D88E8C}"/>
              </a:ext>
            </a:extLst>
          </p:cNvPr>
          <p:cNvCxnSpPr>
            <a:cxnSpLocks/>
          </p:cNvCxnSpPr>
          <p:nvPr/>
        </p:nvCxnSpPr>
        <p:spPr>
          <a:xfrm flipV="1">
            <a:off x="1475656" y="4293096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73054DE-C2EA-0545-BD50-9B30B6AC794E}"/>
              </a:ext>
            </a:extLst>
          </p:cNvPr>
          <p:cNvCxnSpPr>
            <a:cxnSpLocks/>
          </p:cNvCxnSpPr>
          <p:nvPr/>
        </p:nvCxnSpPr>
        <p:spPr>
          <a:xfrm>
            <a:off x="1475656" y="5589240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7D3864-B316-614B-81A2-78D5F1130605}"/>
              </a:ext>
            </a:extLst>
          </p:cNvPr>
          <p:cNvSpPr txBox="1"/>
          <p:nvPr/>
        </p:nvSpPr>
        <p:spPr>
          <a:xfrm>
            <a:off x="635433" y="3938533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9C19B9-EE30-2F4C-A880-B3AC4817635C}"/>
              </a:ext>
            </a:extLst>
          </p:cNvPr>
          <p:cNvSpPr txBox="1"/>
          <p:nvPr/>
        </p:nvSpPr>
        <p:spPr>
          <a:xfrm>
            <a:off x="4427984" y="5450740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05FC00B-6503-2D4E-BF8E-326EC0B6A0FA}"/>
              </a:ext>
            </a:extLst>
          </p:cNvPr>
          <p:cNvCxnSpPr>
            <a:cxnSpLocks/>
          </p:cNvCxnSpPr>
          <p:nvPr/>
        </p:nvCxnSpPr>
        <p:spPr>
          <a:xfrm flipV="1">
            <a:off x="1835696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D1822EA-6A49-BF46-A30C-DF1490F0E265}"/>
              </a:ext>
            </a:extLst>
          </p:cNvPr>
          <p:cNvSpPr txBox="1"/>
          <p:nvPr/>
        </p:nvSpPr>
        <p:spPr>
          <a:xfrm>
            <a:off x="3009929" y="4077032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396C969-91C3-AC45-994F-423E3460FD74}"/>
              </a:ext>
            </a:extLst>
          </p:cNvPr>
          <p:cNvCxnSpPr>
            <a:cxnSpLocks/>
          </p:cNvCxnSpPr>
          <p:nvPr/>
        </p:nvCxnSpPr>
        <p:spPr>
          <a:xfrm flipV="1">
            <a:off x="2181334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DFDD1EB-DB4F-094A-B30F-49ACCA26700A}"/>
              </a:ext>
            </a:extLst>
          </p:cNvPr>
          <p:cNvCxnSpPr>
            <a:cxnSpLocks/>
          </p:cNvCxnSpPr>
          <p:nvPr/>
        </p:nvCxnSpPr>
        <p:spPr>
          <a:xfrm flipV="1">
            <a:off x="2526972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07A230A-1F5C-F845-BCEB-6441B87EC29B}"/>
              </a:ext>
            </a:extLst>
          </p:cNvPr>
          <p:cNvCxnSpPr>
            <a:cxnSpLocks/>
          </p:cNvCxnSpPr>
          <p:nvPr/>
        </p:nvCxnSpPr>
        <p:spPr>
          <a:xfrm flipV="1">
            <a:off x="2872610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077BD61-A104-3B49-BE36-63DED7E8CAB2}"/>
              </a:ext>
            </a:extLst>
          </p:cNvPr>
          <p:cNvCxnSpPr>
            <a:cxnSpLocks/>
          </p:cNvCxnSpPr>
          <p:nvPr/>
        </p:nvCxnSpPr>
        <p:spPr>
          <a:xfrm flipV="1">
            <a:off x="3218248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D735B07-A648-484C-A65F-083B64C652C1}"/>
              </a:ext>
            </a:extLst>
          </p:cNvPr>
          <p:cNvCxnSpPr>
            <a:cxnSpLocks/>
          </p:cNvCxnSpPr>
          <p:nvPr/>
        </p:nvCxnSpPr>
        <p:spPr>
          <a:xfrm flipV="1">
            <a:off x="3563888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C0D3BC6-4CF9-1347-8238-12AC3B024AF6}"/>
              </a:ext>
            </a:extLst>
          </p:cNvPr>
          <p:cNvCxnSpPr>
            <a:cxnSpLocks/>
          </p:cNvCxnSpPr>
          <p:nvPr/>
        </p:nvCxnSpPr>
        <p:spPr>
          <a:xfrm flipV="1">
            <a:off x="4239306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89C7689-6B06-A24B-AAC8-2AAEC25A680F}"/>
              </a:ext>
            </a:extLst>
          </p:cNvPr>
          <p:cNvCxnSpPr>
            <a:cxnSpLocks/>
          </p:cNvCxnSpPr>
          <p:nvPr/>
        </p:nvCxnSpPr>
        <p:spPr>
          <a:xfrm flipV="1">
            <a:off x="4584946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89DA976-8944-454B-8EFB-9D0E6808F227}"/>
              </a:ext>
            </a:extLst>
          </p:cNvPr>
          <p:cNvSpPr txBox="1"/>
          <p:nvPr/>
        </p:nvSpPr>
        <p:spPr>
          <a:xfrm>
            <a:off x="3505878" y="5162868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8D1F469-F02A-8240-AF3A-63A970EFF4CF}"/>
              </a:ext>
            </a:extLst>
          </p:cNvPr>
          <p:cNvSpPr txBox="1"/>
          <p:nvPr/>
        </p:nvSpPr>
        <p:spPr>
          <a:xfrm>
            <a:off x="1259633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A23B815-CFF5-1A41-B3EF-AFAFA754F8FA}"/>
              </a:ext>
            </a:extLst>
          </p:cNvPr>
          <p:cNvSpPr txBox="1"/>
          <p:nvPr/>
        </p:nvSpPr>
        <p:spPr>
          <a:xfrm>
            <a:off x="1619674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2571E3D-0515-E847-AD22-C3FC4EDE96F6}"/>
              </a:ext>
            </a:extLst>
          </p:cNvPr>
          <p:cNvSpPr txBox="1"/>
          <p:nvPr/>
        </p:nvSpPr>
        <p:spPr>
          <a:xfrm>
            <a:off x="1965312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D7D5020-4BE4-B54F-BEDB-A74E7C96279D}"/>
              </a:ext>
            </a:extLst>
          </p:cNvPr>
          <p:cNvSpPr txBox="1"/>
          <p:nvPr/>
        </p:nvSpPr>
        <p:spPr>
          <a:xfrm>
            <a:off x="2302895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AB2023A-9D29-3F43-A4FF-C31125C0B3DF}"/>
              </a:ext>
            </a:extLst>
          </p:cNvPr>
          <p:cNvSpPr txBox="1"/>
          <p:nvPr/>
        </p:nvSpPr>
        <p:spPr>
          <a:xfrm>
            <a:off x="2649888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DED0BDD-1132-DC4C-B999-C7FD62CC8848}"/>
              </a:ext>
            </a:extLst>
          </p:cNvPr>
          <p:cNvSpPr txBox="1"/>
          <p:nvPr/>
        </p:nvSpPr>
        <p:spPr>
          <a:xfrm>
            <a:off x="3009929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9A0FA1B-F90C-DB4E-956E-4737850C7855}"/>
              </a:ext>
            </a:extLst>
          </p:cNvPr>
          <p:cNvSpPr txBox="1"/>
          <p:nvPr/>
        </p:nvSpPr>
        <p:spPr>
          <a:xfrm>
            <a:off x="3355568" y="5647368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DF6351-EB18-8C4B-A3AE-CA77C8EECDB1}"/>
              </a:ext>
            </a:extLst>
          </p:cNvPr>
          <p:cNvSpPr txBox="1"/>
          <p:nvPr/>
        </p:nvSpPr>
        <p:spPr>
          <a:xfrm>
            <a:off x="4017542" y="5646451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48C7BC1-3D32-E94C-8087-611D82AE2985}"/>
              </a:ext>
            </a:extLst>
          </p:cNvPr>
          <p:cNvSpPr txBox="1"/>
          <p:nvPr/>
        </p:nvSpPr>
        <p:spPr>
          <a:xfrm>
            <a:off x="4298371" y="5650784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88D5C0C-7F92-EA4D-90A0-DEF020C9DC63}"/>
              </a:ext>
            </a:extLst>
          </p:cNvPr>
          <p:cNvSpPr/>
          <p:nvPr/>
        </p:nvSpPr>
        <p:spPr>
          <a:xfrm>
            <a:off x="2526971" y="4437113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3" name="曲線接點 42">
            <a:extLst>
              <a:ext uri="{FF2B5EF4-FFF2-40B4-BE49-F238E27FC236}">
                <a16:creationId xmlns:a16="http://schemas.microsoft.com/office/drawing/2014/main" id="{4E7EF687-EC4C-DD48-8AB7-02098B752DA3}"/>
              </a:ext>
            </a:extLst>
          </p:cNvPr>
          <p:cNvCxnSpPr>
            <a:cxnSpLocks/>
            <a:stCxn id="25" idx="2"/>
            <a:endCxn id="11" idx="7"/>
          </p:cNvCxnSpPr>
          <p:nvPr/>
        </p:nvCxnSpPr>
        <p:spPr>
          <a:xfrm rot="5400000">
            <a:off x="3135320" y="4040699"/>
            <a:ext cx="315079" cy="94174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E60BBC81-7722-1D4E-A09C-F41A41F5571D}"/>
              </a:ext>
            </a:extLst>
          </p:cNvPr>
          <p:cNvCxnSpPr>
            <a:cxnSpLocks/>
          </p:cNvCxnSpPr>
          <p:nvPr/>
        </p:nvCxnSpPr>
        <p:spPr>
          <a:xfrm>
            <a:off x="1475656" y="4869240"/>
            <a:ext cx="309634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491C0E3-7C06-5A40-82A0-CE89823F99E2}"/>
              </a:ext>
            </a:extLst>
          </p:cNvPr>
          <p:cNvSpPr txBox="1"/>
          <p:nvPr/>
        </p:nvSpPr>
        <p:spPr>
          <a:xfrm>
            <a:off x="1475653" y="2453464"/>
            <a:ext cx="4482444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Regression Targets: [1, 2, 3, 4, …, n]</a:t>
            </a:r>
            <a:endParaRPr kumimoji="1" lang="zh-TW" altLang="en-US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向下箭號 56">
            <a:extLst>
              <a:ext uri="{FF2B5EF4-FFF2-40B4-BE49-F238E27FC236}">
                <a16:creationId xmlns:a16="http://schemas.microsoft.com/office/drawing/2014/main" id="{6A6F9B7E-5E88-2F4D-9473-22AA36AF1789}"/>
              </a:ext>
            </a:extLst>
          </p:cNvPr>
          <p:cNvSpPr/>
          <p:nvPr/>
        </p:nvSpPr>
        <p:spPr>
          <a:xfrm>
            <a:off x="3507803" y="3208752"/>
            <a:ext cx="41814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E44B36F-C087-674B-8FFB-EBB1FBE1F5A5}"/>
              </a:ext>
            </a:extLst>
          </p:cNvPr>
          <p:cNvSpPr txBox="1"/>
          <p:nvPr/>
        </p:nvSpPr>
        <p:spPr>
          <a:xfrm>
            <a:off x="3649071" y="3306222"/>
            <a:ext cx="28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Divide into n +1 bins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D58897-AB04-4349-8E6E-F4BCA148A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579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立方體 31">
            <a:extLst>
              <a:ext uri="{FF2B5EF4-FFF2-40B4-BE49-F238E27FC236}">
                <a16:creationId xmlns:a16="http://schemas.microsoft.com/office/drawing/2014/main" id="{F4ADBDFC-7E9E-1942-B89A-87398B7B784B}"/>
              </a:ext>
            </a:extLst>
          </p:cNvPr>
          <p:cNvSpPr/>
          <p:nvPr/>
        </p:nvSpPr>
        <p:spPr>
          <a:xfrm>
            <a:off x="2861670" y="4870537"/>
            <a:ext cx="1548000" cy="1535789"/>
          </a:xfrm>
          <a:prstGeom prst="cube">
            <a:avLst>
              <a:gd name="adj" fmla="val 27273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立方體 28">
            <a:extLst>
              <a:ext uri="{FF2B5EF4-FFF2-40B4-BE49-F238E27FC236}">
                <a16:creationId xmlns:a16="http://schemas.microsoft.com/office/drawing/2014/main" id="{BA6E8010-33C1-B64F-812E-859E4ED0EFEB}"/>
              </a:ext>
            </a:extLst>
          </p:cNvPr>
          <p:cNvSpPr/>
          <p:nvPr/>
        </p:nvSpPr>
        <p:spPr>
          <a:xfrm>
            <a:off x="2843808" y="2973331"/>
            <a:ext cx="1548000" cy="1535789"/>
          </a:xfrm>
          <a:prstGeom prst="cube">
            <a:avLst>
              <a:gd name="adj" fmla="val 2727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600" dirty="0"/>
              <a:t>CMGCN – Approach (2 / 5)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cross-modality affinity graph to model the relations between different modalities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pixel will be regarded as a vertex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similarity between each pair of </a:t>
            </a:r>
            <a:r>
              <a:rPr lang="en-US" altLang="zh-TW" sz="2000" dirty="0"/>
              <a:t>vertices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/>
              <p:nvPr/>
            </p:nvSpPr>
            <p:spPr>
              <a:xfrm>
                <a:off x="4391808" y="5557733"/>
                <a:ext cx="1535805" cy="1215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200" dirty="0"/>
                  <a:t>: height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200" dirty="0"/>
                  <a:t>: width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200" dirty="0"/>
                  <a:t>: embedding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face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context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</m:oMath>
                </a14:m>
                <a:r>
                  <a:rPr lang="en-US" altLang="zh-TW" sz="1200" dirty="0"/>
                  <a:t>: affinity graph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808" y="5557733"/>
                <a:ext cx="1535805" cy="1215141"/>
              </a:xfrm>
              <a:prstGeom prst="rect">
                <a:avLst/>
              </a:prstGeom>
              <a:blipFill>
                <a:blip r:embed="rId3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流程圖: 人工作業 2">
            <a:extLst>
              <a:ext uri="{FF2B5EF4-FFF2-40B4-BE49-F238E27FC236}">
                <a16:creationId xmlns:a16="http://schemas.microsoft.com/office/drawing/2014/main" id="{EAA789B5-543A-2C45-9FFC-9B7527929567}"/>
              </a:ext>
            </a:extLst>
          </p:cNvPr>
          <p:cNvSpPr/>
          <p:nvPr/>
        </p:nvSpPr>
        <p:spPr>
          <a:xfrm rot="16200000">
            <a:off x="1189176" y="3495559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人工作業 6">
            <a:extLst>
              <a:ext uri="{FF2B5EF4-FFF2-40B4-BE49-F238E27FC236}">
                <a16:creationId xmlns:a16="http://schemas.microsoft.com/office/drawing/2014/main" id="{35A3B6E0-B16D-EA4B-909C-4901133A2D31}"/>
              </a:ext>
            </a:extLst>
          </p:cNvPr>
          <p:cNvSpPr/>
          <p:nvPr/>
        </p:nvSpPr>
        <p:spPr>
          <a:xfrm rot="16200000">
            <a:off x="1189216" y="5402527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FACBFD-C2AB-2149-B1B5-E19D969D4DE0}"/>
              </a:ext>
            </a:extLst>
          </p:cNvPr>
          <p:cNvSpPr txBox="1"/>
          <p:nvPr/>
        </p:nvSpPr>
        <p:spPr>
          <a:xfrm>
            <a:off x="748152" y="4317253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C527BD7-9C93-D64B-865A-2662108CF1DD}"/>
              </a:ext>
            </a:extLst>
          </p:cNvPr>
          <p:cNvSpPr txBox="1"/>
          <p:nvPr/>
        </p:nvSpPr>
        <p:spPr>
          <a:xfrm>
            <a:off x="676144" y="624834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cxnSp>
        <p:nvCxnSpPr>
          <p:cNvPr id="15" name="直線單箭頭接點 29">
            <a:extLst>
              <a:ext uri="{FF2B5EF4-FFF2-40B4-BE49-F238E27FC236}">
                <a16:creationId xmlns:a16="http://schemas.microsoft.com/office/drawing/2014/main" id="{D49AC492-011A-7B4B-9844-010E8DC739DC}"/>
              </a:ext>
            </a:extLst>
          </p:cNvPr>
          <p:cNvCxnSpPr>
            <a:cxnSpLocks/>
            <a:stCxn id="9" idx="2"/>
            <a:endCxn id="26" idx="1"/>
          </p:cNvCxnSpPr>
          <p:nvPr/>
        </p:nvCxnSpPr>
        <p:spPr>
          <a:xfrm>
            <a:off x="1999216" y="3945559"/>
            <a:ext cx="84459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29">
            <a:extLst>
              <a:ext uri="{FF2B5EF4-FFF2-40B4-BE49-F238E27FC236}">
                <a16:creationId xmlns:a16="http://schemas.microsoft.com/office/drawing/2014/main" id="{6134D5C3-5C64-5242-B40A-5F36EF71B878}"/>
              </a:ext>
            </a:extLst>
          </p:cNvPr>
          <p:cNvCxnSpPr>
            <a:cxnSpLocks/>
            <a:stCxn id="10" idx="2"/>
            <a:endCxn id="24" idx="1"/>
          </p:cNvCxnSpPr>
          <p:nvPr/>
        </p:nvCxnSpPr>
        <p:spPr>
          <a:xfrm>
            <a:off x="1999216" y="5852527"/>
            <a:ext cx="86060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3">
            <a:extLst>
              <a:ext uri="{FF2B5EF4-FFF2-40B4-BE49-F238E27FC236}">
                <a16:creationId xmlns:a16="http://schemas.microsoft.com/office/drawing/2014/main" id="{DBF32B0D-6EDD-2D4C-A2A2-BDDBED847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12844"/>
              </p:ext>
            </p:extLst>
          </p:nvPr>
        </p:nvGraphicFramePr>
        <p:xfrm>
          <a:off x="6804512" y="3645288"/>
          <a:ext cx="2376000" cy="23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02694256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2513804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28612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7424062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393935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6008081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85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506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5093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6089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366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7348"/>
                  </a:ext>
                </a:extLst>
              </a:tr>
            </a:tbl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D6A751-AF09-DC4A-9E5B-DAD3AC351CA0}"/>
              </a:ext>
            </a:extLst>
          </p:cNvPr>
          <p:cNvSpPr txBox="1"/>
          <p:nvPr/>
        </p:nvSpPr>
        <p:spPr>
          <a:xfrm>
            <a:off x="6804513" y="2867108"/>
            <a:ext cx="237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Affinity Graph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58E1E2-7527-BB48-993E-BED7FB00913E}"/>
                  </a:ext>
                </a:extLst>
              </p:cNvPr>
              <p:cNvSpPr txBox="1"/>
              <p:nvPr/>
            </p:nvSpPr>
            <p:spPr>
              <a:xfrm>
                <a:off x="7128416" y="3220552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58E1E2-7527-BB48-993E-BED7FB00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416" y="3220552"/>
                <a:ext cx="1728192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圖片 23">
            <a:extLst>
              <a:ext uri="{FF2B5EF4-FFF2-40B4-BE49-F238E27FC236}">
                <a16:creationId xmlns:a16="http://schemas.microsoft.com/office/drawing/2014/main" id="{BE82E7C4-0A46-FC4D-BD66-592169B708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0" y="5294527"/>
            <a:ext cx="1116000" cy="1116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7D6045-9B48-7E41-8FF3-09F3C29AB4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387559"/>
            <a:ext cx="1123110" cy="11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A31E3D9-691F-5E44-B0AD-2B5AD70EDA16}"/>
                  </a:ext>
                </a:extLst>
              </p:cNvPr>
              <p:cNvSpPr/>
              <p:nvPr/>
            </p:nvSpPr>
            <p:spPr>
              <a:xfrm>
                <a:off x="2478818" y="3532721"/>
                <a:ext cx="381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A31E3D9-691F-5E44-B0AD-2B5AD70ED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818" y="3532721"/>
                <a:ext cx="3810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4E6EB18-7E05-C946-BF96-32577B5E6E7D}"/>
                  </a:ext>
                </a:extLst>
              </p:cNvPr>
              <p:cNvSpPr/>
              <p:nvPr/>
            </p:nvSpPr>
            <p:spPr>
              <a:xfrm>
                <a:off x="3214862" y="4455752"/>
                <a:ext cx="425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4E6EB18-7E05-C946-BF96-32577B5E6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62" y="4455752"/>
                <a:ext cx="4254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F0E3FFE-66ED-744B-88EA-96A49808771B}"/>
                  </a:ext>
                </a:extLst>
              </p:cNvPr>
              <p:cNvSpPr/>
              <p:nvPr/>
            </p:nvSpPr>
            <p:spPr>
              <a:xfrm>
                <a:off x="3984791" y="3157872"/>
                <a:ext cx="389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F0E3FFE-66ED-744B-88EA-96A498087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91" y="3157872"/>
                <a:ext cx="3891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向右箭號 32">
            <a:extLst>
              <a:ext uri="{FF2B5EF4-FFF2-40B4-BE49-F238E27FC236}">
                <a16:creationId xmlns:a16="http://schemas.microsoft.com/office/drawing/2014/main" id="{A0EC3DBE-A54A-9442-8F6E-8148FD200B88}"/>
              </a:ext>
            </a:extLst>
          </p:cNvPr>
          <p:cNvSpPr/>
          <p:nvPr/>
        </p:nvSpPr>
        <p:spPr>
          <a:xfrm>
            <a:off x="5072257" y="4095712"/>
            <a:ext cx="927536" cy="69592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BC44727-42B9-2A42-A3EF-367DBE44E87B}"/>
              </a:ext>
            </a:extLst>
          </p:cNvPr>
          <p:cNvSpPr/>
          <p:nvPr/>
        </p:nvSpPr>
        <p:spPr>
          <a:xfrm>
            <a:off x="4881839" y="4759305"/>
            <a:ext cx="1308371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/>
              <a:t>Cosine-similarity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157F053-C153-6842-9191-DA3DF1D2EF5F}"/>
              </a:ext>
            </a:extLst>
          </p:cNvPr>
          <p:cNvSpPr txBox="1"/>
          <p:nvPr/>
        </p:nvSpPr>
        <p:spPr>
          <a:xfrm rot="16200000">
            <a:off x="5838564" y="468658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</a:t>
            </a:r>
            <a:endParaRPr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AFFC3EE-1DEC-CD4B-98DD-A4EFBBA82E66}"/>
              </a:ext>
            </a:extLst>
          </p:cNvPr>
          <p:cNvSpPr txBox="1"/>
          <p:nvPr/>
        </p:nvSpPr>
        <p:spPr>
          <a:xfrm>
            <a:off x="7119440" y="6074027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</a:t>
            </a:r>
            <a:endParaRPr lang="zh-TW" altLang="en-US" sz="1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9C729-D045-1F47-838C-8125B8CE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7295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altLang="zh-TW" sz="3200" dirty="0"/>
              <a:t>Cross-Modality Graph Convolutional Networks</a:t>
            </a:r>
            <a:br>
              <a:rPr lang="en-US" altLang="zh-TW" sz="3200" dirty="0"/>
            </a:br>
            <a:r>
              <a:rPr lang="en-US" altLang="zh-TW" sz="2400" dirty="0"/>
              <a:t>(CMGCN)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the visual clues from the face and context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representation may predict wrong weights and involve much irrelevant information.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representation explores the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different modalities to overcome the above problems.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C17559-6E00-420D-86DD-3D777D96ECE5}"/>
              </a:ext>
            </a:extLst>
          </p:cNvPr>
          <p:cNvSpPr/>
          <p:nvPr/>
        </p:nvSpPr>
        <p:spPr>
          <a:xfrm>
            <a:off x="6949168" y="1031063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GAP: Global Average Pooling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050385F-9689-A74B-BBB9-633DE0085949}"/>
              </a:ext>
            </a:extLst>
          </p:cNvPr>
          <p:cNvGrpSpPr/>
          <p:nvPr/>
        </p:nvGrpSpPr>
        <p:grpSpPr>
          <a:xfrm>
            <a:off x="395536" y="3429001"/>
            <a:ext cx="3744416" cy="3173884"/>
            <a:chOff x="395536" y="3429001"/>
            <a:chExt cx="3744416" cy="317388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8D36B1A-9960-5540-B3ED-2CA57DD16C9E}"/>
                </a:ext>
              </a:extLst>
            </p:cNvPr>
            <p:cNvSpPr/>
            <p:nvPr/>
          </p:nvSpPr>
          <p:spPr>
            <a:xfrm>
              <a:off x="1115656" y="3658662"/>
              <a:ext cx="360040" cy="720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1BDD460-22B7-2342-A358-C491479E73B9}"/>
                </a:ext>
              </a:extLst>
            </p:cNvPr>
            <p:cNvSpPr/>
            <p:nvPr/>
          </p:nvSpPr>
          <p:spPr>
            <a:xfrm>
              <a:off x="1115656" y="5306742"/>
              <a:ext cx="360000" cy="720000"/>
            </a:xfrm>
            <a:prstGeom prst="rect">
              <a:avLst/>
            </a:prstGeom>
            <a:solidFill>
              <a:srgbClr val="F4B1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6130A26-3D78-DB43-A9B8-524547AEC36B}"/>
                </a:ext>
              </a:extLst>
            </p:cNvPr>
            <p:cNvSpPr txBox="1"/>
            <p:nvPr/>
          </p:nvSpPr>
          <p:spPr>
            <a:xfrm>
              <a:off x="671588" y="4374604"/>
              <a:ext cx="1248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/>
                <a:t>Face </a:t>
              </a:r>
            </a:p>
            <a:p>
              <a:pPr algn="ctr"/>
              <a:r>
                <a:rPr kumimoji="1" lang="en-US" altLang="zh-TW" sz="1400" dirty="0"/>
                <a:t>features</a:t>
              </a:r>
              <a:endParaRPr kumimoji="1" lang="zh-TW" altLang="en-US" sz="14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81D2EEF-8181-5D44-B6F9-9E941D032524}"/>
                </a:ext>
              </a:extLst>
            </p:cNvPr>
            <p:cNvSpPr txBox="1"/>
            <p:nvPr/>
          </p:nvSpPr>
          <p:spPr>
            <a:xfrm>
              <a:off x="664413" y="6022912"/>
              <a:ext cx="12552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C</a:t>
              </a:r>
              <a:r>
                <a:rPr kumimoji="1" lang="en-US" altLang="zh-TW" sz="1400" dirty="0"/>
                <a:t>ontext </a:t>
              </a:r>
            </a:p>
            <a:p>
              <a:pPr algn="ctr"/>
              <a:r>
                <a:rPr kumimoji="1" lang="en-US" altLang="zh-TW" sz="1400" dirty="0"/>
                <a:t>features</a:t>
              </a:r>
              <a:endParaRPr kumimoji="1" lang="zh-TW" altLang="en-US" sz="1400" dirty="0"/>
            </a:p>
          </p:txBody>
        </p:sp>
        <p:sp>
          <p:nvSpPr>
            <p:cNvPr id="21" name="流程圖: 人工作業 2">
              <a:extLst>
                <a:ext uri="{FF2B5EF4-FFF2-40B4-BE49-F238E27FC236}">
                  <a16:creationId xmlns:a16="http://schemas.microsoft.com/office/drawing/2014/main" id="{68CCD514-56C6-204D-8B43-1349655067F9}"/>
                </a:ext>
              </a:extLst>
            </p:cNvPr>
            <p:cNvSpPr/>
            <p:nvPr/>
          </p:nvSpPr>
          <p:spPr>
            <a:xfrm rot="16200000">
              <a:off x="2123748" y="3568703"/>
              <a:ext cx="720080" cy="900000"/>
            </a:xfrm>
            <a:prstGeom prst="flowChartManualOperati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Linear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流程圖: 人工作業 6">
              <a:extLst>
                <a:ext uri="{FF2B5EF4-FFF2-40B4-BE49-F238E27FC236}">
                  <a16:creationId xmlns:a16="http://schemas.microsoft.com/office/drawing/2014/main" id="{6597374F-D87A-2043-A2DC-1A9B982140FB}"/>
                </a:ext>
              </a:extLst>
            </p:cNvPr>
            <p:cNvSpPr/>
            <p:nvPr/>
          </p:nvSpPr>
          <p:spPr>
            <a:xfrm rot="16200000">
              <a:off x="2123788" y="5216742"/>
              <a:ext cx="720000" cy="900000"/>
            </a:xfrm>
            <a:prstGeom prst="flowChartManualOperation">
              <a:avLst/>
            </a:prstGeom>
            <a:solidFill>
              <a:srgbClr val="F4B1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Linear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D84496E4-4FBE-A543-9448-4982AFA778F5}"/>
                    </a:ext>
                  </a:extLst>
                </p:cNvPr>
                <p:cNvSpPr txBox="1"/>
                <p:nvPr/>
              </p:nvSpPr>
              <p:spPr>
                <a:xfrm>
                  <a:off x="3265676" y="3864813"/>
                  <a:ext cx="3600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D84496E4-4FBE-A543-9448-4982AFA77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676" y="3864813"/>
                  <a:ext cx="3600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C33B8793-3516-E54D-9DB1-734ACCA64852}"/>
                    </a:ext>
                  </a:extLst>
                </p:cNvPr>
                <p:cNvSpPr txBox="1"/>
                <p:nvPr/>
              </p:nvSpPr>
              <p:spPr>
                <a:xfrm>
                  <a:off x="3265676" y="5512853"/>
                  <a:ext cx="3600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C33B8793-3516-E54D-9DB1-734ACCA64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676" y="5512853"/>
                  <a:ext cx="36004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FE0A0CFF-983D-7B42-B304-9CBE30A304D8}"/>
                </a:ext>
              </a:extLst>
            </p:cNvPr>
            <p:cNvCxnSpPr>
              <a:stCxn id="7" idx="3"/>
              <a:endCxn id="21" idx="0"/>
            </p:cNvCxnSpPr>
            <p:nvPr/>
          </p:nvCxnSpPr>
          <p:spPr>
            <a:xfrm>
              <a:off x="1475696" y="4018703"/>
              <a:ext cx="5580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箭頭接點 26">
              <a:extLst>
                <a:ext uri="{FF2B5EF4-FFF2-40B4-BE49-F238E27FC236}">
                  <a16:creationId xmlns:a16="http://schemas.microsoft.com/office/drawing/2014/main" id="{805C236A-8A8D-7642-B5FC-DBC0DD6D3AC4}"/>
                </a:ext>
              </a:extLst>
            </p:cNvPr>
            <p:cNvCxnSpPr>
              <a:cxnSpLocks/>
              <a:stCxn id="15" idx="3"/>
              <a:endCxn id="22" idx="0"/>
            </p:cNvCxnSpPr>
            <p:nvPr/>
          </p:nvCxnSpPr>
          <p:spPr>
            <a:xfrm>
              <a:off x="1475656" y="5666742"/>
              <a:ext cx="5581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3D339F07-7B2D-384D-B394-D6386CE57DA4}"/>
                </a:ext>
              </a:extLst>
            </p:cNvPr>
            <p:cNvCxnSpPr>
              <a:cxnSpLocks/>
              <a:stCxn id="22" idx="2"/>
              <a:endCxn id="24" idx="1"/>
            </p:cNvCxnSpPr>
            <p:nvPr/>
          </p:nvCxnSpPr>
          <p:spPr>
            <a:xfrm>
              <a:off x="2933788" y="5666742"/>
              <a:ext cx="3318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箭頭接點 32">
              <a:extLst>
                <a:ext uri="{FF2B5EF4-FFF2-40B4-BE49-F238E27FC236}">
                  <a16:creationId xmlns:a16="http://schemas.microsoft.com/office/drawing/2014/main" id="{D9FB428C-F71F-B94F-B08C-B7BC0EF4C537}"/>
                </a:ext>
              </a:extLst>
            </p:cNvPr>
            <p:cNvCxnSpPr>
              <a:cxnSpLocks/>
              <a:stCxn id="21" idx="2"/>
              <a:endCxn id="23" idx="1"/>
            </p:cNvCxnSpPr>
            <p:nvPr/>
          </p:nvCxnSpPr>
          <p:spPr>
            <a:xfrm flipV="1">
              <a:off x="2933788" y="4018702"/>
              <a:ext cx="3318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接點 36">
              <a:extLst>
                <a:ext uri="{FF2B5EF4-FFF2-40B4-BE49-F238E27FC236}">
                  <a16:creationId xmlns:a16="http://schemas.microsoft.com/office/drawing/2014/main" id="{4865E963-14E7-C946-9722-7E712A4F9632}"/>
                </a:ext>
              </a:extLst>
            </p:cNvPr>
            <p:cNvCxnSpPr>
              <a:stCxn id="7" idx="0"/>
              <a:endCxn id="23" idx="0"/>
            </p:cNvCxnSpPr>
            <p:nvPr/>
          </p:nvCxnSpPr>
          <p:spPr>
            <a:xfrm rot="16200000" flipH="1">
              <a:off x="2267610" y="2686727"/>
              <a:ext cx="206151" cy="2150020"/>
            </a:xfrm>
            <a:prstGeom prst="bentConnector3">
              <a:avLst>
                <a:gd name="adj1" fmla="val -4189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>
              <a:extLst>
                <a:ext uri="{FF2B5EF4-FFF2-40B4-BE49-F238E27FC236}">
                  <a16:creationId xmlns:a16="http://schemas.microsoft.com/office/drawing/2014/main" id="{D16997D3-693E-CA48-B8AC-64F61A0233AA}"/>
                </a:ext>
              </a:extLst>
            </p:cNvPr>
            <p:cNvCxnSpPr>
              <a:cxnSpLocks/>
              <a:stCxn id="15" idx="0"/>
              <a:endCxn id="24" idx="0"/>
            </p:cNvCxnSpPr>
            <p:nvPr/>
          </p:nvCxnSpPr>
          <p:spPr>
            <a:xfrm rot="16200000" flipH="1">
              <a:off x="2267620" y="4334777"/>
              <a:ext cx="206111" cy="2150040"/>
            </a:xfrm>
            <a:prstGeom prst="bentConnector3">
              <a:avLst>
                <a:gd name="adj1" fmla="val -4682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0C69757-435B-E648-9DB1-1737622DE65C}"/>
                </a:ext>
              </a:extLst>
            </p:cNvPr>
            <p:cNvSpPr/>
            <p:nvPr/>
          </p:nvSpPr>
          <p:spPr>
            <a:xfrm>
              <a:off x="755576" y="3429001"/>
              <a:ext cx="1080120" cy="31738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97F69183-3574-EF4B-AE1C-A9BB42076E83}"/>
                </a:ext>
              </a:extLst>
            </p:cNvPr>
            <p:cNvSpPr txBox="1"/>
            <p:nvPr/>
          </p:nvSpPr>
          <p:spPr>
            <a:xfrm rot="16200000">
              <a:off x="-79471" y="4703383"/>
              <a:ext cx="1257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>
                  <a:solidFill>
                    <a:srgbClr val="FF0000"/>
                  </a:solidFill>
                </a:rPr>
                <a:t>After GAP</a:t>
              </a:r>
              <a:endParaRPr kumimoji="1" lang="zh-TW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44" name="直線箭頭接點 43">
              <a:extLst>
                <a:ext uri="{FF2B5EF4-FFF2-40B4-BE49-F238E27FC236}">
                  <a16:creationId xmlns:a16="http://schemas.microsoft.com/office/drawing/2014/main" id="{C0D90631-5FA4-7C4F-AB7C-17CC8003E54F}"/>
                </a:ext>
              </a:extLst>
            </p:cNvPr>
            <p:cNvCxnSpPr>
              <a:cxnSpLocks/>
              <a:stCxn id="23" idx="3"/>
              <a:endCxn id="51" idx="0"/>
            </p:cNvCxnSpPr>
            <p:nvPr/>
          </p:nvCxnSpPr>
          <p:spPr>
            <a:xfrm>
              <a:off x="3625716" y="4018702"/>
              <a:ext cx="334236" cy="6440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1D4DF855-2761-A940-B32C-08B48556C4C2}"/>
                </a:ext>
              </a:extLst>
            </p:cNvPr>
            <p:cNvCxnSpPr>
              <a:cxnSpLocks/>
              <a:stCxn id="24" idx="3"/>
              <a:endCxn id="51" idx="4"/>
            </p:cNvCxnSpPr>
            <p:nvPr/>
          </p:nvCxnSpPr>
          <p:spPr>
            <a:xfrm flipV="1">
              <a:off x="3625716" y="5022743"/>
              <a:ext cx="334236" cy="6439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A76ED610-1BD1-B445-A958-7A5F11290945}"/>
                </a:ext>
              </a:extLst>
            </p:cNvPr>
            <p:cNvGrpSpPr/>
            <p:nvPr/>
          </p:nvGrpSpPr>
          <p:grpSpPr>
            <a:xfrm>
              <a:off x="3779952" y="4662743"/>
              <a:ext cx="360000" cy="360000"/>
              <a:chOff x="4262243" y="4230604"/>
              <a:chExt cx="360000" cy="360000"/>
            </a:xfrm>
          </p:grpSpPr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028B1A74-D320-B641-BD3F-6D5CBD912DE3}"/>
                  </a:ext>
                </a:extLst>
              </p:cNvPr>
              <p:cNvSpPr/>
              <p:nvPr/>
            </p:nvSpPr>
            <p:spPr>
              <a:xfrm>
                <a:off x="4262243" y="4230604"/>
                <a:ext cx="360000" cy="36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/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00DE226C-7BE6-6E4F-BDF8-D0485A377141}"/>
                  </a:ext>
                </a:extLst>
              </p:cNvPr>
              <p:cNvCxnSpPr>
                <a:stCxn id="51" idx="2"/>
                <a:endCxn id="51" idx="6"/>
              </p:cNvCxnSpPr>
              <p:nvPr/>
            </p:nvCxnSpPr>
            <p:spPr>
              <a:xfrm>
                <a:off x="4262243" y="441060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BF1D1E1E-8BCE-3848-8DB1-C00888324282}"/>
                  </a:ext>
                </a:extLst>
              </p:cNvPr>
              <p:cNvCxnSpPr>
                <a:cxnSpLocks/>
                <a:stCxn id="51" idx="4"/>
                <a:endCxn id="51" idx="0"/>
              </p:cNvCxnSpPr>
              <p:nvPr/>
            </p:nvCxnSpPr>
            <p:spPr>
              <a:xfrm flipV="1">
                <a:off x="4442243" y="4230604"/>
                <a:ext cx="0" cy="36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73D6947-3E3D-D348-B7AF-FA1AC63E705F}"/>
              </a:ext>
            </a:extLst>
          </p:cNvPr>
          <p:cNvSpPr txBox="1"/>
          <p:nvPr/>
        </p:nvSpPr>
        <p:spPr>
          <a:xfrm>
            <a:off x="4521534" y="4374604"/>
            <a:ext cx="150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Face </a:t>
            </a:r>
          </a:p>
          <a:p>
            <a:pPr algn="ctr"/>
            <a:r>
              <a:rPr lang="en-US" altLang="zh-TW" sz="1400" dirty="0"/>
              <a:t>f</a:t>
            </a:r>
            <a:r>
              <a:rPr kumimoji="1" lang="en-US" altLang="zh-TW" sz="1400" dirty="0"/>
              <a:t>eature map</a:t>
            </a:r>
            <a:endParaRPr kumimoji="1" lang="zh-TW" altLang="en-US" sz="1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D381A9B-24B7-414A-BBD4-226A907A0153}"/>
              </a:ext>
            </a:extLst>
          </p:cNvPr>
          <p:cNvSpPr txBox="1"/>
          <p:nvPr/>
        </p:nvSpPr>
        <p:spPr>
          <a:xfrm>
            <a:off x="4464029" y="6019520"/>
            <a:ext cx="1616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</a:t>
            </a:r>
            <a:r>
              <a:rPr kumimoji="1" lang="en-US" altLang="zh-TW" sz="1400" dirty="0"/>
              <a:t>ontext </a:t>
            </a:r>
          </a:p>
          <a:p>
            <a:pPr algn="ctr"/>
            <a:r>
              <a:rPr lang="en-US" altLang="zh-TW" sz="1400" dirty="0"/>
              <a:t>f</a:t>
            </a:r>
            <a:r>
              <a:rPr kumimoji="1" lang="en-US" altLang="zh-TW" sz="1400" dirty="0"/>
              <a:t>eature map</a:t>
            </a:r>
            <a:endParaRPr kumimoji="1" lang="zh-TW" altLang="en-US" sz="1400" dirty="0"/>
          </a:p>
        </p:txBody>
      </p: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AF80C146-1CF0-DB4D-AF24-C23756703949}"/>
              </a:ext>
            </a:extLst>
          </p:cNvPr>
          <p:cNvCxnSpPr>
            <a:cxnSpLocks/>
            <a:stCxn id="90" idx="5"/>
            <a:endCxn id="85" idx="1"/>
          </p:cNvCxnSpPr>
          <p:nvPr/>
        </p:nvCxnSpPr>
        <p:spPr>
          <a:xfrm>
            <a:off x="5696262" y="3934225"/>
            <a:ext cx="328614" cy="911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F4250BBB-578B-A943-8D80-05AD2A04FDAC}"/>
              </a:ext>
            </a:extLst>
          </p:cNvPr>
          <p:cNvCxnSpPr>
            <a:cxnSpLocks/>
            <a:stCxn id="91" idx="5"/>
            <a:endCxn id="85" idx="1"/>
          </p:cNvCxnSpPr>
          <p:nvPr/>
        </p:nvCxnSpPr>
        <p:spPr>
          <a:xfrm flipV="1">
            <a:off x="5693171" y="4845483"/>
            <a:ext cx="331705" cy="731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圓角 11">
            <a:extLst>
              <a:ext uri="{FF2B5EF4-FFF2-40B4-BE49-F238E27FC236}">
                <a16:creationId xmlns:a16="http://schemas.microsoft.com/office/drawing/2014/main" id="{C1270C50-88B5-1047-A646-923C0F2A1952}"/>
              </a:ext>
            </a:extLst>
          </p:cNvPr>
          <p:cNvSpPr/>
          <p:nvPr/>
        </p:nvSpPr>
        <p:spPr>
          <a:xfrm>
            <a:off x="6024876" y="4539483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Sparse Scheme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立方體 89">
            <a:extLst>
              <a:ext uri="{FF2B5EF4-FFF2-40B4-BE49-F238E27FC236}">
                <a16:creationId xmlns:a16="http://schemas.microsoft.com/office/drawing/2014/main" id="{4B714B6E-8B5D-5E4F-B0B9-AC7636131A24}"/>
              </a:ext>
            </a:extLst>
          </p:cNvPr>
          <p:cNvSpPr>
            <a:spLocks noChangeAspect="1"/>
          </p:cNvSpPr>
          <p:nvPr/>
        </p:nvSpPr>
        <p:spPr>
          <a:xfrm>
            <a:off x="4976262" y="3664225"/>
            <a:ext cx="720000" cy="72000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91" name="立方體 90">
            <a:extLst>
              <a:ext uri="{FF2B5EF4-FFF2-40B4-BE49-F238E27FC236}">
                <a16:creationId xmlns:a16="http://schemas.microsoft.com/office/drawing/2014/main" id="{F0B25F7B-0762-E34F-8E2A-0FF4CDC20EEC}"/>
              </a:ext>
            </a:extLst>
          </p:cNvPr>
          <p:cNvSpPr/>
          <p:nvPr/>
        </p:nvSpPr>
        <p:spPr>
          <a:xfrm>
            <a:off x="4973171" y="5306741"/>
            <a:ext cx="720000" cy="720000"/>
          </a:xfrm>
          <a:prstGeom prst="cube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52FCEEE6-EFCA-BC4E-B428-657393BBB700}"/>
              </a:ext>
            </a:extLst>
          </p:cNvPr>
          <p:cNvSpPr txBox="1"/>
          <p:nvPr/>
        </p:nvSpPr>
        <p:spPr>
          <a:xfrm>
            <a:off x="922539" y="6577607"/>
            <a:ext cx="289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Previous: Separate representation</a:t>
            </a:r>
            <a:endParaRPr kumimoji="1" lang="zh-TW" altLang="en-US" sz="1400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44B4E22C-480E-C740-BC50-F3CB93DEB9F6}"/>
              </a:ext>
            </a:extLst>
          </p:cNvPr>
          <p:cNvSpPr txBox="1"/>
          <p:nvPr/>
        </p:nvSpPr>
        <p:spPr>
          <a:xfrm>
            <a:off x="5306559" y="6577302"/>
            <a:ext cx="269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Ours: J</a:t>
            </a:r>
            <a:r>
              <a:rPr kumimoji="1" lang="en-US" altLang="zh-TW" sz="1400" dirty="0"/>
              <a:t>oint representation</a:t>
            </a:r>
            <a:endParaRPr kumimoji="1" lang="zh-TW" altLang="en-US" sz="1400" dirty="0"/>
          </a:p>
        </p:txBody>
      </p:sp>
      <p:sp>
        <p:nvSpPr>
          <p:cNvPr id="39" name="矩形: 圓角 11">
            <a:extLst>
              <a:ext uri="{FF2B5EF4-FFF2-40B4-BE49-F238E27FC236}">
                <a16:creationId xmlns:a16="http://schemas.microsoft.com/office/drawing/2014/main" id="{05531DBF-63F6-4043-A4AE-49EF70D35B42}"/>
              </a:ext>
            </a:extLst>
          </p:cNvPr>
          <p:cNvSpPr/>
          <p:nvPr/>
        </p:nvSpPr>
        <p:spPr>
          <a:xfrm>
            <a:off x="7613491" y="4536743"/>
            <a:ext cx="1260000" cy="612000"/>
          </a:xfrm>
          <a:prstGeom prst="roundRect">
            <a:avLst/>
          </a:prstGeom>
          <a:solidFill>
            <a:srgbClr val="FFD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GCN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9E6F9C5-66AD-114F-8723-559FD8E92585}"/>
              </a:ext>
            </a:extLst>
          </p:cNvPr>
          <p:cNvCxnSpPr>
            <a:cxnSpLocks/>
            <a:stCxn id="85" idx="3"/>
            <a:endCxn id="39" idx="1"/>
          </p:cNvCxnSpPr>
          <p:nvPr/>
        </p:nvCxnSpPr>
        <p:spPr>
          <a:xfrm flipV="1">
            <a:off x="7284876" y="4842743"/>
            <a:ext cx="328615" cy="27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0BB67FE-8A9A-5349-8CC0-168AB49A5E39}"/>
              </a:ext>
            </a:extLst>
          </p:cNvPr>
          <p:cNvSpPr/>
          <p:nvPr/>
        </p:nvSpPr>
        <p:spPr>
          <a:xfrm>
            <a:off x="5904208" y="4411257"/>
            <a:ext cx="3080719" cy="862971"/>
          </a:xfrm>
          <a:prstGeom prst="rect">
            <a:avLst/>
          </a:prstGeom>
          <a:noFill/>
          <a:ln w="19050">
            <a:solidFill>
              <a:srgbClr val="FA86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3E2039-CA73-E94E-B29D-FE053ADD275E}"/>
              </a:ext>
            </a:extLst>
          </p:cNvPr>
          <p:cNvSpPr/>
          <p:nvPr/>
        </p:nvSpPr>
        <p:spPr>
          <a:xfrm>
            <a:off x="5904208" y="4093158"/>
            <a:ext cx="862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8F4B47"/>
                </a:solidFill>
              </a:rPr>
              <a:t>CMGCN</a:t>
            </a:r>
            <a:endParaRPr lang="zh-TW" altLang="en-US" sz="1400" dirty="0">
              <a:solidFill>
                <a:srgbClr val="8F4B47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2B0CCC-848E-7A44-BAEF-6C628669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05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(1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 is to design a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system for schizophrenia patients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part: learn models to precisely infer the mental state of people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 part: follow the medical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mental illness [5-6] and human behaviors [7-9] to detect the mental disorders based on the predicted mental state.</a:t>
            </a:r>
          </a:p>
          <a:p>
            <a:pPr lvl="2" algn="just">
              <a:spcBef>
                <a:spcPts val="1200"/>
              </a:spcBef>
            </a:pPr>
            <a:r>
              <a:rPr lang="en-US" altLang="zh-TW" sz="1800" i="1" dirty="0">
                <a:latin typeface="Times" pitchFamily="2" charset="0"/>
              </a:rPr>
              <a:t>Bipolar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disorder 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disorder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561DF9-3CCD-554C-9594-C6631224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83263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/>
              <p:nvPr/>
            </p:nvSpPr>
            <p:spPr>
              <a:xfrm>
                <a:off x="6278435" y="2708920"/>
                <a:ext cx="2902077" cy="3828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fully-connected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context to face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face to context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graph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normalized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normalized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/>
                  <a:t>: graph feature of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/>
                  <a:t>: graph feature of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200" dirty="0"/>
                  <a:t>: concatenation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200" dirty="0"/>
                  <a:t>: final representation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35" y="2708920"/>
                <a:ext cx="2902077" cy="38280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/>
              <p:nvPr/>
            </p:nvSpPr>
            <p:spPr>
              <a:xfrm>
                <a:off x="2759741" y="2091349"/>
                <a:ext cx="3624518" cy="321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𝑐𝑜𝑠𝑖𝑛𝑒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𝑓𝑢𝑙𝑙</m:t>
                              </m:r>
                            </m:sub>
                          </m:sSub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741" y="2091349"/>
                <a:ext cx="3624518" cy="3215752"/>
              </a:xfrm>
              <a:prstGeom prst="rect">
                <a:avLst/>
              </a:prstGeom>
              <a:blipFill>
                <a:blip r:embed="rId4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59263A3E-5B5B-5F40-8432-8ED7D697B592}"/>
              </a:ext>
            </a:extLst>
          </p:cNvPr>
          <p:cNvSpPr/>
          <p:nvPr/>
        </p:nvSpPr>
        <p:spPr>
          <a:xfrm>
            <a:off x="6804248" y="1417638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GAP: Global Average Pooling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686C721-E4D5-8E4C-9D9D-4C6FB100BA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3447454"/>
            <a:ext cx="6259874" cy="289203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493720-4626-7F42-8B3E-993172F9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9011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B2ACD80-21D2-1749-88DA-8C1FD7B02F95}"/>
              </a:ext>
            </a:extLst>
          </p:cNvPr>
          <p:cNvGrpSpPr>
            <a:grpSpLocks noChangeAspect="1"/>
          </p:cNvGrpSpPr>
          <p:nvPr/>
        </p:nvGrpSpPr>
        <p:grpSpPr>
          <a:xfrm>
            <a:off x="1749590" y="464028"/>
            <a:ext cx="6179177" cy="6477817"/>
            <a:chOff x="1871980" y="464029"/>
            <a:chExt cx="5528300" cy="5795484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7F76F74-125C-BD46-A140-022EE620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980" y="464029"/>
              <a:ext cx="5528300" cy="5795484"/>
            </a:xfrm>
            <a:prstGeom prst="rect">
              <a:avLst/>
            </a:prstGeom>
          </p:spPr>
        </p:pic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0024E086-EF1D-B647-9E76-68EDCCDE72D8}"/>
                </a:ext>
              </a:extLst>
            </p:cNvPr>
            <p:cNvGrpSpPr/>
            <p:nvPr/>
          </p:nvGrpSpPr>
          <p:grpSpPr>
            <a:xfrm>
              <a:off x="3771062" y="4816448"/>
              <a:ext cx="3278176" cy="1044776"/>
              <a:chOff x="3771062" y="4816448"/>
              <a:chExt cx="3278176" cy="1044776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04A0788-7D24-B044-B092-5A309C65E937}"/>
                  </a:ext>
                </a:extLst>
              </p:cNvPr>
              <p:cNvSpPr/>
              <p:nvPr/>
            </p:nvSpPr>
            <p:spPr>
              <a:xfrm>
                <a:off x="3771062" y="4816449"/>
                <a:ext cx="3278176" cy="104477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3FABD945-53BB-DD40-9634-17BBEE9BA6BB}"/>
                      </a:ext>
                    </a:extLst>
                  </p:cNvPr>
                  <p:cNvSpPr txBox="1"/>
                  <p:nvPr/>
                </p:nvSpPr>
                <p:spPr>
                  <a:xfrm>
                    <a:off x="4295760" y="4816448"/>
                    <a:ext cx="2753477" cy="10327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kumimoji="1" lang="en-US" altLang="zh-TW" sz="1400" dirty="0">
                        <a:latin typeface="Times" pitchFamily="2" charset="0"/>
                      </a:rPr>
                      <a:t>Linear mapping of cosine-similarity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zh-TW" sz="1400" dirty="0">
                        <a:latin typeface="Times" pitchFamily="2" charset="0"/>
                      </a:rPr>
                      <a:t>Kernel function with </a:t>
                    </a:r>
                    <a14:m>
                      <m:oMath xmlns:m="http://schemas.openxmlformats.org/officeDocument/2006/math"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en-US" altLang="zh-TW" sz="1400" dirty="0">
                      <a:latin typeface="Times" pitchFamily="2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altLang="zh-TW" sz="1400" dirty="0">
                        <a:latin typeface="Times" pitchFamily="2" charset="0"/>
                      </a:rPr>
                      <a:t>Kernel function with </a:t>
                    </a:r>
                    <a14:m>
                      <m:oMath xmlns:m="http://schemas.openxmlformats.org/officeDocument/2006/math"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a14:m>
                    <a:endParaRPr lang="zh-TW" altLang="en-US" sz="1400" dirty="0">
                      <a:latin typeface="Times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3FABD945-53BB-DD40-9634-17BBEE9BA6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5760" y="4816448"/>
                    <a:ext cx="2753477" cy="103271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1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直線接點 6">
                <a:extLst>
                  <a:ext uri="{FF2B5EF4-FFF2-40B4-BE49-F238E27FC236}">
                    <a16:creationId xmlns:a16="http://schemas.microsoft.com/office/drawing/2014/main" id="{13BB8CF0-5ACE-454B-A22C-8B59ADD6A0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928" y="5013176"/>
                <a:ext cx="371832" cy="0"/>
              </a:xfrm>
              <a:prstGeom prst="line">
                <a:avLst/>
              </a:prstGeom>
              <a:ln w="38100">
                <a:solidFill>
                  <a:srgbClr val="DB7E7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231631FA-DFF3-274D-9DE3-C2FDC0A17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928" y="5337212"/>
                <a:ext cx="371832" cy="0"/>
              </a:xfrm>
              <a:prstGeom prst="line">
                <a:avLst/>
              </a:prstGeom>
              <a:ln w="38100">
                <a:solidFill>
                  <a:srgbClr val="6F9BC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接點 8">
                <a:extLst>
                  <a:ext uri="{FF2B5EF4-FFF2-40B4-BE49-F238E27FC236}">
                    <a16:creationId xmlns:a16="http://schemas.microsoft.com/office/drawing/2014/main" id="{CDC78B00-6A27-F14A-82F7-7279F93F4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3928" y="5661248"/>
                <a:ext cx="371832" cy="0"/>
              </a:xfrm>
              <a:prstGeom prst="line">
                <a:avLst/>
              </a:prstGeom>
              <a:ln w="38100">
                <a:solidFill>
                  <a:srgbClr val="77AE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2EBA1D68-1B69-5D4D-A125-F79CAC21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9665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(1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marL="0" indent="0" algn="just">
              <a:spcBef>
                <a:spcPts val="1200"/>
              </a:spcBef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visual clues from multiple modalities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Overcome the shortcomings of facial analysis alone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the powerful regularization for embedding learning.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Realize better model convergence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Transfer the emotion prior knowledge effectively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 better depression model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4301C7-E621-0344-BF8E-71EA19C9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0467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B477C-CA43-4286-90FC-B289CC9C054B}"/>
              </a:ext>
            </a:extLst>
          </p:cNvPr>
          <p:cNvSpPr/>
          <p:nvPr/>
        </p:nvSpPr>
        <p:spPr>
          <a:xfrm>
            <a:off x="0" y="662673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emotional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12E3FC0-7DA2-4144-BD6B-83898558DC57}"/>
              </a:ext>
            </a:extLst>
          </p:cNvPr>
          <p:cNvSpPr/>
          <p:nvPr/>
        </p:nvSpPr>
        <p:spPr>
          <a:xfrm>
            <a:off x="0" y="158478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Histogram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圖: 決策 5">
                <a:extLst>
                  <a:ext uri="{FF2B5EF4-FFF2-40B4-BE49-F238E27FC236}">
                    <a16:creationId xmlns:a16="http://schemas.microsoft.com/office/drawing/2014/main" id="{4F296BDC-90DC-4399-8219-64E6583D0141}"/>
                  </a:ext>
                </a:extLst>
              </p:cNvPr>
              <p:cNvSpPr/>
              <p:nvPr/>
            </p:nvSpPr>
            <p:spPr>
              <a:xfrm>
                <a:off x="-359960" y="4351109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zh-TW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" name="流程圖: 決策 5">
                <a:extLst>
                  <a:ext uri="{FF2B5EF4-FFF2-40B4-BE49-F238E27FC236}">
                    <a16:creationId xmlns:a16="http://schemas.microsoft.com/office/drawing/2014/main" id="{4F296BDC-90DC-4399-8219-64E6583D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960" y="4351109"/>
                <a:ext cx="3240000" cy="729807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DE6850FF-0F1E-4C31-820F-85130856B31A}"/>
              </a:ext>
            </a:extLst>
          </p:cNvPr>
          <p:cNvCxnSpPr>
            <a:cxnSpLocks/>
            <a:stCxn id="6" idx="3"/>
            <a:endCxn id="54" idx="1"/>
          </p:cNvCxnSpPr>
          <p:nvPr/>
        </p:nvCxnSpPr>
        <p:spPr>
          <a:xfrm flipV="1">
            <a:off x="2880040" y="1022673"/>
            <a:ext cx="668347" cy="3693340"/>
          </a:xfrm>
          <a:prstGeom prst="bentConnector3">
            <a:avLst>
              <a:gd name="adj1" fmla="val 2380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3288731-8D15-4080-9565-69F2A3EA4DD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1260000" y="1382673"/>
            <a:ext cx="0" cy="202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3">
            <a:extLst>
              <a:ext uri="{FF2B5EF4-FFF2-40B4-BE49-F238E27FC236}">
                <a16:creationId xmlns:a16="http://schemas.microsoft.com/office/drawing/2014/main" id="{368234A3-599B-1B45-8C7D-67ACAD6CE3F4}"/>
              </a:ext>
            </a:extLst>
          </p:cNvPr>
          <p:cNvSpPr/>
          <p:nvPr/>
        </p:nvSpPr>
        <p:spPr>
          <a:xfrm>
            <a:off x="0" y="2506891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Probability 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: 圓角 3">
                <a:extLst>
                  <a:ext uri="{FF2B5EF4-FFF2-40B4-BE49-F238E27FC236}">
                    <a16:creationId xmlns:a16="http://schemas.microsoft.com/office/drawing/2014/main" id="{FA0AB3B1-70C0-DA40-8B90-614957537679}"/>
                  </a:ext>
                </a:extLst>
              </p:cNvPr>
              <p:cNvSpPr/>
              <p:nvPr/>
            </p:nvSpPr>
            <p:spPr>
              <a:xfrm>
                <a:off x="0" y="3429000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Calculate Entropy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30" name="矩形: 圓角 3">
                <a:extLst>
                  <a:ext uri="{FF2B5EF4-FFF2-40B4-BE49-F238E27FC236}">
                    <a16:creationId xmlns:a16="http://schemas.microsoft.com/office/drawing/2014/main" id="{FA0AB3B1-70C0-DA40-8B90-614957537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2520000" cy="72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12">
            <a:extLst>
              <a:ext uri="{FF2B5EF4-FFF2-40B4-BE49-F238E27FC236}">
                <a16:creationId xmlns:a16="http://schemas.microsoft.com/office/drawing/2014/main" id="{0AF06F23-FD32-5D45-9DA9-7DA2B61E9A7E}"/>
              </a:ext>
            </a:extLst>
          </p:cNvPr>
          <p:cNvCxnSpPr>
            <a:cxnSpLocks/>
            <a:stCxn id="4" idx="2"/>
            <a:endCxn id="29" idx="0"/>
          </p:cNvCxnSpPr>
          <p:nvPr/>
        </p:nvCxnSpPr>
        <p:spPr>
          <a:xfrm>
            <a:off x="1260000" y="2304782"/>
            <a:ext cx="0" cy="202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12">
            <a:extLst>
              <a:ext uri="{FF2B5EF4-FFF2-40B4-BE49-F238E27FC236}">
                <a16:creationId xmlns:a16="http://schemas.microsoft.com/office/drawing/2014/main" id="{6A50C164-D53E-7E41-B8D9-D77FE4481E38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1260000" y="3226891"/>
            <a:ext cx="0" cy="202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">
            <a:extLst>
              <a:ext uri="{FF2B5EF4-FFF2-40B4-BE49-F238E27FC236}">
                <a16:creationId xmlns:a16="http://schemas.microsoft.com/office/drawing/2014/main" id="{9EC02DD0-3A93-3C42-A911-27D097F263C1}"/>
              </a:ext>
            </a:extLst>
          </p:cNvPr>
          <p:cNvSpPr/>
          <p:nvPr/>
        </p:nvSpPr>
        <p:spPr>
          <a:xfrm>
            <a:off x="0" y="5283027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Bipolar disorder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(Unstable Emotional State)</a:t>
            </a:r>
          </a:p>
        </p:txBody>
      </p:sp>
      <p:cxnSp>
        <p:nvCxnSpPr>
          <p:cNvPr id="42" name="直線單箭頭接點 12">
            <a:extLst>
              <a:ext uri="{FF2B5EF4-FFF2-40B4-BE49-F238E27FC236}">
                <a16:creationId xmlns:a16="http://schemas.microsoft.com/office/drawing/2014/main" id="{6CA5A3D4-51E8-6B4E-99B0-D51ED27E12E4}"/>
              </a:ext>
            </a:extLst>
          </p:cNvPr>
          <p:cNvCxnSpPr>
            <a:cxnSpLocks/>
            <a:stCxn id="30" idx="2"/>
            <a:endCxn id="6" idx="0"/>
          </p:cNvCxnSpPr>
          <p:nvPr/>
        </p:nvCxnSpPr>
        <p:spPr>
          <a:xfrm>
            <a:off x="1260000" y="4149000"/>
            <a:ext cx="40" cy="202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12">
            <a:extLst>
              <a:ext uri="{FF2B5EF4-FFF2-40B4-BE49-F238E27FC236}">
                <a16:creationId xmlns:a16="http://schemas.microsoft.com/office/drawing/2014/main" id="{E34A23E6-8C0E-6640-8FB7-B415BF5FF7DA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 flipH="1">
            <a:off x="1260000" y="5080916"/>
            <a:ext cx="40" cy="2021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116C1E6-B3AF-224F-AE20-D2EC9F89A669}"/>
              </a:ext>
            </a:extLst>
          </p:cNvPr>
          <p:cNvSpPr txBox="1"/>
          <p:nvPr/>
        </p:nvSpPr>
        <p:spPr>
          <a:xfrm>
            <a:off x="832079" y="5005273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6AB808C-A3C7-904A-AF6A-EA15A3635981}"/>
              </a:ext>
            </a:extLst>
          </p:cNvPr>
          <p:cNvSpPr txBox="1"/>
          <p:nvPr/>
        </p:nvSpPr>
        <p:spPr>
          <a:xfrm>
            <a:off x="2700020" y="443447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: 圓角 2">
                <a:extLst>
                  <a:ext uri="{FF2B5EF4-FFF2-40B4-BE49-F238E27FC236}">
                    <a16:creationId xmlns:a16="http://schemas.microsoft.com/office/drawing/2014/main" id="{0E5B8404-14A7-0B46-B4E0-E123DCCCA300}"/>
                  </a:ext>
                </a:extLst>
              </p:cNvPr>
              <p:cNvSpPr/>
              <p:nvPr/>
            </p:nvSpPr>
            <p:spPr>
              <a:xfrm>
                <a:off x="3548387" y="66267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stable emotion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4" name="矩形: 圓角 2">
                <a:extLst>
                  <a:ext uri="{FF2B5EF4-FFF2-40B4-BE49-F238E27FC236}">
                    <a16:creationId xmlns:a16="http://schemas.microsoft.com/office/drawing/2014/main" id="{0E5B8404-14A7-0B46-B4E0-E123DCCCA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87" y="66267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流程圖: 決策 5">
                <a:extLst>
                  <a:ext uri="{FF2B5EF4-FFF2-40B4-BE49-F238E27FC236}">
                    <a16:creationId xmlns:a16="http://schemas.microsoft.com/office/drawing/2014/main" id="{6D7F5B58-2EE9-214B-88DE-7F7DF2FC834E}"/>
                  </a:ext>
                </a:extLst>
              </p:cNvPr>
              <p:cNvSpPr/>
              <p:nvPr/>
            </p:nvSpPr>
            <p:spPr>
              <a:xfrm>
                <a:off x="3188387" y="1597084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𝑛𝑒𝑔𝑎𝑡𝑖𝑣𝑒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58" name="流程圖: 決策 5">
                <a:extLst>
                  <a:ext uri="{FF2B5EF4-FFF2-40B4-BE49-F238E27FC236}">
                    <a16:creationId xmlns:a16="http://schemas.microsoft.com/office/drawing/2014/main" id="{6D7F5B58-2EE9-214B-88DE-7F7DF2FC8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387" y="1597084"/>
                <a:ext cx="3240000" cy="729807"/>
              </a:xfrm>
              <a:prstGeom prst="flowChartDecision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: 圓角 3">
            <a:extLst>
              <a:ext uri="{FF2B5EF4-FFF2-40B4-BE49-F238E27FC236}">
                <a16:creationId xmlns:a16="http://schemas.microsoft.com/office/drawing/2014/main" id="{E86BB7AE-9B06-2146-955D-1FE0003D66EF}"/>
              </a:ext>
            </a:extLst>
          </p:cNvPr>
          <p:cNvSpPr/>
          <p:nvPr/>
        </p:nvSpPr>
        <p:spPr>
          <a:xfrm>
            <a:off x="3548387" y="2506891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 disorder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(Stay in Negative Mood)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流程圖: 決策 5">
                <a:extLst>
                  <a:ext uri="{FF2B5EF4-FFF2-40B4-BE49-F238E27FC236}">
                    <a16:creationId xmlns:a16="http://schemas.microsoft.com/office/drawing/2014/main" id="{DA58478B-2B4A-4E42-8CCC-59B40286C12C}"/>
                  </a:ext>
                </a:extLst>
              </p:cNvPr>
              <p:cNvSpPr/>
              <p:nvPr/>
            </p:nvSpPr>
            <p:spPr>
              <a:xfrm>
                <a:off x="6428387" y="2506891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𝑛𝑎𝑡𝑢𝑟𝑎𝑙</m:t>
                    </m:r>
                  </m:oMath>
                </a14:m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and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5" name="流程圖: 決策 5">
                <a:extLst>
                  <a:ext uri="{FF2B5EF4-FFF2-40B4-BE49-F238E27FC236}">
                    <a16:creationId xmlns:a16="http://schemas.microsoft.com/office/drawing/2014/main" id="{DA58478B-2B4A-4E42-8CCC-59B40286C1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387" y="2506891"/>
                <a:ext cx="3240000" cy="729807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12">
            <a:extLst>
              <a:ext uri="{FF2B5EF4-FFF2-40B4-BE49-F238E27FC236}">
                <a16:creationId xmlns:a16="http://schemas.microsoft.com/office/drawing/2014/main" id="{A37D945F-FA86-E34F-8906-3A84594CDF55}"/>
              </a:ext>
            </a:extLst>
          </p:cNvPr>
          <p:cNvCxnSpPr>
            <a:cxnSpLocks/>
            <a:stCxn id="54" idx="2"/>
            <a:endCxn id="58" idx="0"/>
          </p:cNvCxnSpPr>
          <p:nvPr/>
        </p:nvCxnSpPr>
        <p:spPr>
          <a:xfrm>
            <a:off x="4808387" y="1382673"/>
            <a:ext cx="0" cy="2144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12">
            <a:extLst>
              <a:ext uri="{FF2B5EF4-FFF2-40B4-BE49-F238E27FC236}">
                <a16:creationId xmlns:a16="http://schemas.microsoft.com/office/drawing/2014/main" id="{3C39A7E1-8076-1B49-AF57-ED1442028D5B}"/>
              </a:ext>
            </a:extLst>
          </p:cNvPr>
          <p:cNvCxnSpPr>
            <a:cxnSpLocks/>
            <a:stCxn id="58" idx="2"/>
            <a:endCxn id="63" idx="0"/>
          </p:cNvCxnSpPr>
          <p:nvPr/>
        </p:nvCxnSpPr>
        <p:spPr>
          <a:xfrm>
            <a:off x="4808387" y="2326891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接點: 肘形 10">
            <a:extLst>
              <a:ext uri="{FF2B5EF4-FFF2-40B4-BE49-F238E27FC236}">
                <a16:creationId xmlns:a16="http://schemas.microsoft.com/office/drawing/2014/main" id="{533B617D-41DE-C848-98B1-EDCF79F77AC7}"/>
              </a:ext>
            </a:extLst>
          </p:cNvPr>
          <p:cNvCxnSpPr>
            <a:cxnSpLocks/>
            <a:stCxn id="58" idx="3"/>
            <a:endCxn id="65" idx="0"/>
          </p:cNvCxnSpPr>
          <p:nvPr/>
        </p:nvCxnSpPr>
        <p:spPr>
          <a:xfrm>
            <a:off x="6428387" y="1961988"/>
            <a:ext cx="1620000" cy="54490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圓角 3">
            <a:extLst>
              <a:ext uri="{FF2B5EF4-FFF2-40B4-BE49-F238E27FC236}">
                <a16:creationId xmlns:a16="http://schemas.microsoft.com/office/drawing/2014/main" id="{E8CE7ACE-1910-FB40-9E78-ED6C5787FB29}"/>
              </a:ext>
            </a:extLst>
          </p:cNvPr>
          <p:cNvSpPr/>
          <p:nvPr/>
        </p:nvSpPr>
        <p:spPr>
          <a:xfrm>
            <a:off x="6788387" y="3631109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Flat Affect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96" name="直線單箭頭接點 12">
            <a:extLst>
              <a:ext uri="{FF2B5EF4-FFF2-40B4-BE49-F238E27FC236}">
                <a16:creationId xmlns:a16="http://schemas.microsoft.com/office/drawing/2014/main" id="{50B06302-17F4-FA49-BD3E-55DB2F6860F7}"/>
              </a:ext>
            </a:extLst>
          </p:cNvPr>
          <p:cNvCxnSpPr>
            <a:cxnSpLocks/>
            <a:stCxn id="65" idx="2"/>
            <a:endCxn id="92" idx="0"/>
          </p:cNvCxnSpPr>
          <p:nvPr/>
        </p:nvCxnSpPr>
        <p:spPr>
          <a:xfrm>
            <a:off x="8048387" y="3236698"/>
            <a:ext cx="0" cy="3944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BA9946AB-81D8-CE44-AED3-1DED9367E54D}"/>
              </a:ext>
            </a:extLst>
          </p:cNvPr>
          <p:cNvSpPr txBox="1"/>
          <p:nvPr/>
        </p:nvSpPr>
        <p:spPr>
          <a:xfrm>
            <a:off x="4988366" y="2251947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CB3A0C25-F6FF-0D44-B84E-DEF461028BB6}"/>
              </a:ext>
            </a:extLst>
          </p:cNvPr>
          <p:cNvSpPr txBox="1"/>
          <p:nvPr/>
        </p:nvSpPr>
        <p:spPr>
          <a:xfrm>
            <a:off x="6376694" y="165042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01" name="矩形: 圓角 3">
            <a:extLst>
              <a:ext uri="{FF2B5EF4-FFF2-40B4-BE49-F238E27FC236}">
                <a16:creationId xmlns:a16="http://schemas.microsoft.com/office/drawing/2014/main" id="{4B52CD91-25B5-3E4B-8ABA-E648F256ED8E}"/>
              </a:ext>
            </a:extLst>
          </p:cNvPr>
          <p:cNvSpPr/>
          <p:nvPr/>
        </p:nvSpPr>
        <p:spPr>
          <a:xfrm>
            <a:off x="9540552" y="3621303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105" name="接點: 肘形 10">
            <a:extLst>
              <a:ext uri="{FF2B5EF4-FFF2-40B4-BE49-F238E27FC236}">
                <a16:creationId xmlns:a16="http://schemas.microsoft.com/office/drawing/2014/main" id="{FCCA1EAC-7467-DE40-B5DC-3431A762E76F}"/>
              </a:ext>
            </a:extLst>
          </p:cNvPr>
          <p:cNvCxnSpPr>
            <a:cxnSpLocks/>
            <a:stCxn id="65" idx="3"/>
            <a:endCxn id="101" idx="0"/>
          </p:cNvCxnSpPr>
          <p:nvPr/>
        </p:nvCxnSpPr>
        <p:spPr>
          <a:xfrm>
            <a:off x="9668387" y="2871795"/>
            <a:ext cx="1132165" cy="74950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4A8A0726-29D0-8A4E-91BD-3A0BCA549D07}"/>
              </a:ext>
            </a:extLst>
          </p:cNvPr>
          <p:cNvSpPr txBox="1"/>
          <p:nvPr/>
        </p:nvSpPr>
        <p:spPr>
          <a:xfrm>
            <a:off x="7688347" y="3275111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A5B32CE8-ACA9-074D-81AC-037C07688C8E}"/>
              </a:ext>
            </a:extLst>
          </p:cNvPr>
          <p:cNvSpPr txBox="1"/>
          <p:nvPr/>
        </p:nvSpPr>
        <p:spPr>
          <a:xfrm>
            <a:off x="9540552" y="260333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056275C-F207-8443-81E2-26D1B40D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5109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>
            <a:extLst>
              <a:ext uri="{FF2B5EF4-FFF2-40B4-BE49-F238E27FC236}">
                <a16:creationId xmlns:a16="http://schemas.microsoft.com/office/drawing/2014/main" id="{653067BA-7963-3F49-8477-20D800990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57632"/>
              </p:ext>
            </p:extLst>
          </p:nvPr>
        </p:nvGraphicFramePr>
        <p:xfrm>
          <a:off x="1524000" y="1397000"/>
          <a:ext cx="6096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4231779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8977203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531906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15683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92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True Positive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40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5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874393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55FDEE-89E5-A041-A3F2-6478246C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121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B477C-CA43-4286-90FC-B289CC9C054B}"/>
              </a:ext>
            </a:extLst>
          </p:cNvPr>
          <p:cNvSpPr/>
          <p:nvPr/>
        </p:nvSpPr>
        <p:spPr>
          <a:xfrm>
            <a:off x="2267744" y="1753617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Depressive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12E3FC0-7DA2-4144-BD6B-83898558DC57}"/>
              </a:ext>
            </a:extLst>
          </p:cNvPr>
          <p:cNvSpPr/>
          <p:nvPr/>
        </p:nvSpPr>
        <p:spPr>
          <a:xfrm>
            <a:off x="2267744" y="267702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Average Prediction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圖: 決策 5">
                <a:extLst>
                  <a:ext uri="{FF2B5EF4-FFF2-40B4-BE49-F238E27FC236}">
                    <a16:creationId xmlns:a16="http://schemas.microsoft.com/office/drawing/2014/main" id="{4F296BDC-90DC-4399-8219-64E6583D0141}"/>
                  </a:ext>
                </a:extLst>
              </p:cNvPr>
              <p:cNvSpPr/>
              <p:nvPr/>
            </p:nvSpPr>
            <p:spPr>
              <a:xfrm>
                <a:off x="1907784" y="4523849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&gt;20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6" name="流程圖: 決策 5">
                <a:extLst>
                  <a:ext uri="{FF2B5EF4-FFF2-40B4-BE49-F238E27FC236}">
                    <a16:creationId xmlns:a16="http://schemas.microsoft.com/office/drawing/2014/main" id="{4F296BDC-90DC-4399-8219-64E6583D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84" y="4523849"/>
                <a:ext cx="3240000" cy="729807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DE6850FF-0F1E-4C31-820F-85130856B31A}"/>
              </a:ext>
            </a:extLst>
          </p:cNvPr>
          <p:cNvCxnSpPr>
            <a:cxnSpLocks/>
            <a:stCxn id="6" idx="3"/>
            <a:endCxn id="101" idx="0"/>
          </p:cNvCxnSpPr>
          <p:nvPr/>
        </p:nvCxnSpPr>
        <p:spPr>
          <a:xfrm>
            <a:off x="5147784" y="4888753"/>
            <a:ext cx="1260000" cy="56831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3288731-8D15-4080-9565-69F2A3EA4DDC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3527744" y="2473617"/>
            <a:ext cx="0" cy="2034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: 圓角 3">
                <a:extLst>
                  <a:ext uri="{FF2B5EF4-FFF2-40B4-BE49-F238E27FC236}">
                    <a16:creationId xmlns:a16="http://schemas.microsoft.com/office/drawing/2014/main" id="{368234A3-599B-1B45-8C7D-67ACAD6CE3F4}"/>
                  </a:ext>
                </a:extLst>
              </p:cNvPr>
              <p:cNvSpPr/>
              <p:nvPr/>
            </p:nvSpPr>
            <p:spPr>
              <a:xfrm>
                <a:off x="2267744" y="3600439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</a:t>
                </a:r>
              </a:p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Overall Depressive Level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9" name="矩形: 圓角 3">
                <a:extLst>
                  <a:ext uri="{FF2B5EF4-FFF2-40B4-BE49-F238E27FC236}">
                    <a16:creationId xmlns:a16="http://schemas.microsoft.com/office/drawing/2014/main" id="{368234A3-599B-1B45-8C7D-67ACAD6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600439"/>
                <a:ext cx="2520000" cy="7200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12">
            <a:extLst>
              <a:ext uri="{FF2B5EF4-FFF2-40B4-BE49-F238E27FC236}">
                <a16:creationId xmlns:a16="http://schemas.microsoft.com/office/drawing/2014/main" id="{0AF06F23-FD32-5D45-9DA9-7DA2B61E9A7E}"/>
              </a:ext>
            </a:extLst>
          </p:cNvPr>
          <p:cNvCxnSpPr>
            <a:cxnSpLocks/>
            <a:stCxn id="4" idx="2"/>
            <a:endCxn id="29" idx="0"/>
          </p:cNvCxnSpPr>
          <p:nvPr/>
        </p:nvCxnSpPr>
        <p:spPr>
          <a:xfrm>
            <a:off x="3527744" y="3397028"/>
            <a:ext cx="0" cy="2034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12">
            <a:extLst>
              <a:ext uri="{FF2B5EF4-FFF2-40B4-BE49-F238E27FC236}">
                <a16:creationId xmlns:a16="http://schemas.microsoft.com/office/drawing/2014/main" id="{6A50C164-D53E-7E41-B8D9-D77FE4481E38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3527744" y="4320439"/>
            <a:ext cx="40" cy="2034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: 圓角 3">
            <a:extLst>
              <a:ext uri="{FF2B5EF4-FFF2-40B4-BE49-F238E27FC236}">
                <a16:creationId xmlns:a16="http://schemas.microsoft.com/office/drawing/2014/main" id="{9EC02DD0-3A93-3C42-A911-27D097F263C1}"/>
              </a:ext>
            </a:extLst>
          </p:cNvPr>
          <p:cNvSpPr/>
          <p:nvPr/>
        </p:nvSpPr>
        <p:spPr>
          <a:xfrm>
            <a:off x="2267744" y="545706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 disorder</a:t>
            </a:r>
          </a:p>
        </p:txBody>
      </p:sp>
      <p:cxnSp>
        <p:nvCxnSpPr>
          <p:cNvPr id="45" name="直線單箭頭接點 12">
            <a:extLst>
              <a:ext uri="{FF2B5EF4-FFF2-40B4-BE49-F238E27FC236}">
                <a16:creationId xmlns:a16="http://schemas.microsoft.com/office/drawing/2014/main" id="{E34A23E6-8C0E-6640-8FB7-B415BF5FF7DA}"/>
              </a:ext>
            </a:extLst>
          </p:cNvPr>
          <p:cNvCxnSpPr>
            <a:cxnSpLocks/>
            <a:stCxn id="6" idx="2"/>
            <a:endCxn id="40" idx="0"/>
          </p:cNvCxnSpPr>
          <p:nvPr/>
        </p:nvCxnSpPr>
        <p:spPr>
          <a:xfrm flipH="1">
            <a:off x="3527744" y="5253656"/>
            <a:ext cx="40" cy="2034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116C1E6-B3AF-224F-AE20-D2EC9F89A669}"/>
              </a:ext>
            </a:extLst>
          </p:cNvPr>
          <p:cNvSpPr txBox="1"/>
          <p:nvPr/>
        </p:nvSpPr>
        <p:spPr>
          <a:xfrm>
            <a:off x="3099823" y="517931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6AB808C-A3C7-904A-AF6A-EA15A3635981}"/>
              </a:ext>
            </a:extLst>
          </p:cNvPr>
          <p:cNvSpPr txBox="1"/>
          <p:nvPr/>
        </p:nvSpPr>
        <p:spPr>
          <a:xfrm>
            <a:off x="5076056" y="4608511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01" name="矩形: 圓角 3">
            <a:extLst>
              <a:ext uri="{FF2B5EF4-FFF2-40B4-BE49-F238E27FC236}">
                <a16:creationId xmlns:a16="http://schemas.microsoft.com/office/drawing/2014/main" id="{4B52CD91-25B5-3E4B-8ABA-E648F256ED8E}"/>
              </a:ext>
            </a:extLst>
          </p:cNvPr>
          <p:cNvSpPr/>
          <p:nvPr/>
        </p:nvSpPr>
        <p:spPr>
          <a:xfrm>
            <a:off x="5147784" y="545706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CD0698-53FA-2D4E-930E-DF880FD8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471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圓角矩形 148">
            <a:extLst>
              <a:ext uri="{FF2B5EF4-FFF2-40B4-BE49-F238E27FC236}">
                <a16:creationId xmlns:a16="http://schemas.microsoft.com/office/drawing/2014/main" id="{A94D1F36-4E3A-7F41-8619-073ADE62BC13}"/>
              </a:ext>
            </a:extLst>
          </p:cNvPr>
          <p:cNvSpPr/>
          <p:nvPr/>
        </p:nvSpPr>
        <p:spPr>
          <a:xfrm>
            <a:off x="3262617" y="1185248"/>
            <a:ext cx="4392488" cy="498005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C1F68A7-44F0-D442-BB68-D9C00F70675C}"/>
              </a:ext>
            </a:extLst>
          </p:cNvPr>
          <p:cNvSpPr>
            <a:spLocks noChangeAspect="1"/>
          </p:cNvSpPr>
          <p:nvPr/>
        </p:nvSpPr>
        <p:spPr>
          <a:xfrm>
            <a:off x="1199639" y="4396983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033030C-6146-EA4B-8DFA-01BBA2D35415}"/>
              </a:ext>
            </a:extLst>
          </p:cNvPr>
          <p:cNvSpPr>
            <a:spLocks noChangeAspect="1"/>
          </p:cNvSpPr>
          <p:nvPr/>
        </p:nvSpPr>
        <p:spPr>
          <a:xfrm>
            <a:off x="759948" y="4472608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EB209D0-A85B-3740-99BE-A467C7CCE96B}"/>
              </a:ext>
            </a:extLst>
          </p:cNvPr>
          <p:cNvSpPr>
            <a:spLocks noChangeAspect="1"/>
          </p:cNvSpPr>
          <p:nvPr/>
        </p:nvSpPr>
        <p:spPr>
          <a:xfrm>
            <a:off x="1162899" y="472461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6049EC8-1B6B-454A-9169-C0BB69B608E1}"/>
              </a:ext>
            </a:extLst>
          </p:cNvPr>
          <p:cNvSpPr>
            <a:spLocks noChangeAspect="1"/>
          </p:cNvSpPr>
          <p:nvPr/>
        </p:nvSpPr>
        <p:spPr>
          <a:xfrm>
            <a:off x="1451443" y="442415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C133F39-1F3C-5442-9DEE-17A57BD14722}"/>
              </a:ext>
            </a:extLst>
          </p:cNvPr>
          <p:cNvSpPr>
            <a:spLocks noChangeAspect="1"/>
          </p:cNvSpPr>
          <p:nvPr/>
        </p:nvSpPr>
        <p:spPr>
          <a:xfrm>
            <a:off x="993498" y="4598497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8BBD2D0-718F-874D-90C7-CC1565933573}"/>
              </a:ext>
            </a:extLst>
          </p:cNvPr>
          <p:cNvSpPr>
            <a:spLocks noChangeAspect="1"/>
          </p:cNvSpPr>
          <p:nvPr/>
        </p:nvSpPr>
        <p:spPr>
          <a:xfrm>
            <a:off x="1390718" y="470969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7ECA947-5306-B144-A03D-5B5698F7FC49}"/>
              </a:ext>
            </a:extLst>
          </p:cNvPr>
          <p:cNvSpPr>
            <a:spLocks noChangeAspect="1"/>
          </p:cNvSpPr>
          <p:nvPr/>
        </p:nvSpPr>
        <p:spPr>
          <a:xfrm>
            <a:off x="934744" y="4328497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3AEC078-94C1-C942-BB6A-CE62457F2F60}"/>
              </a:ext>
            </a:extLst>
          </p:cNvPr>
          <p:cNvSpPr>
            <a:spLocks noChangeAspect="1"/>
          </p:cNvSpPr>
          <p:nvPr/>
        </p:nvSpPr>
        <p:spPr>
          <a:xfrm>
            <a:off x="1670330" y="4292608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0A50B50-116B-C140-A3EF-6C9A1FAB0F46}"/>
              </a:ext>
            </a:extLst>
          </p:cNvPr>
          <p:cNvSpPr>
            <a:spLocks noChangeAspect="1"/>
          </p:cNvSpPr>
          <p:nvPr/>
        </p:nvSpPr>
        <p:spPr>
          <a:xfrm>
            <a:off x="1970065" y="4466335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94E818C-C9E5-9E4D-A190-3EA1B2B07959}"/>
              </a:ext>
            </a:extLst>
          </p:cNvPr>
          <p:cNvSpPr>
            <a:spLocks noChangeAspect="1"/>
          </p:cNvSpPr>
          <p:nvPr/>
        </p:nvSpPr>
        <p:spPr>
          <a:xfrm>
            <a:off x="1958332" y="4922205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ED7841C-7010-5446-8C34-664F2BEF2DA8}"/>
              </a:ext>
            </a:extLst>
          </p:cNvPr>
          <p:cNvSpPr>
            <a:spLocks noChangeAspect="1"/>
          </p:cNvSpPr>
          <p:nvPr/>
        </p:nvSpPr>
        <p:spPr>
          <a:xfrm>
            <a:off x="1721443" y="4508497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5C71F0F-277F-784B-BCEA-34EE4E3E73C0}"/>
              </a:ext>
            </a:extLst>
          </p:cNvPr>
          <p:cNvSpPr>
            <a:spLocks noChangeAspect="1"/>
          </p:cNvSpPr>
          <p:nvPr/>
        </p:nvSpPr>
        <p:spPr>
          <a:xfrm>
            <a:off x="2033351" y="4660048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7AC4C76-5BE9-D34E-8433-9BE08F2EAF80}"/>
              </a:ext>
            </a:extLst>
          </p:cNvPr>
          <p:cNvSpPr>
            <a:spLocks noChangeAspect="1"/>
          </p:cNvSpPr>
          <p:nvPr/>
        </p:nvSpPr>
        <p:spPr>
          <a:xfrm>
            <a:off x="1019639" y="4878665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C33E6A0-9E58-FB40-9D69-7BC7BC0A4AA0}"/>
              </a:ext>
            </a:extLst>
          </p:cNvPr>
          <p:cNvSpPr>
            <a:spLocks noChangeAspect="1"/>
          </p:cNvSpPr>
          <p:nvPr/>
        </p:nvSpPr>
        <p:spPr>
          <a:xfrm>
            <a:off x="705343" y="4934629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CA502B3-6E97-5540-8F48-01AE86A657DF}"/>
              </a:ext>
            </a:extLst>
          </p:cNvPr>
          <p:cNvSpPr>
            <a:spLocks noChangeAspect="1"/>
          </p:cNvSpPr>
          <p:nvPr/>
        </p:nvSpPr>
        <p:spPr>
          <a:xfrm>
            <a:off x="1003979" y="517748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5B94E98-3BC4-D94C-9D03-91CF6B4A5859}"/>
              </a:ext>
            </a:extLst>
          </p:cNvPr>
          <p:cNvSpPr>
            <a:spLocks noChangeAspect="1"/>
          </p:cNvSpPr>
          <p:nvPr/>
        </p:nvSpPr>
        <p:spPr>
          <a:xfrm>
            <a:off x="1266528" y="525633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F97916A-BA9A-E842-962A-B100772631E9}"/>
              </a:ext>
            </a:extLst>
          </p:cNvPr>
          <p:cNvSpPr>
            <a:spLocks noChangeAspect="1"/>
          </p:cNvSpPr>
          <p:nvPr/>
        </p:nvSpPr>
        <p:spPr>
          <a:xfrm>
            <a:off x="890417" y="542361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5BFD86DB-0E4D-334D-AB2B-AA2E69654B54}"/>
              </a:ext>
            </a:extLst>
          </p:cNvPr>
          <p:cNvSpPr>
            <a:spLocks noChangeAspect="1"/>
          </p:cNvSpPr>
          <p:nvPr/>
        </p:nvSpPr>
        <p:spPr>
          <a:xfrm>
            <a:off x="1263498" y="5506337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FD1102CA-12FD-8641-9353-EE661641AF25}"/>
              </a:ext>
            </a:extLst>
          </p:cNvPr>
          <p:cNvSpPr>
            <a:spLocks noChangeAspect="1"/>
          </p:cNvSpPr>
          <p:nvPr/>
        </p:nvSpPr>
        <p:spPr>
          <a:xfrm>
            <a:off x="1691822" y="4822413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67E5347-8184-364C-9367-C70C77C7E58D}"/>
              </a:ext>
            </a:extLst>
          </p:cNvPr>
          <p:cNvSpPr>
            <a:spLocks noChangeAspect="1"/>
          </p:cNvSpPr>
          <p:nvPr/>
        </p:nvSpPr>
        <p:spPr>
          <a:xfrm>
            <a:off x="1387584" y="498477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144AD0EF-0093-B84E-82D8-AF3B00F68746}"/>
              </a:ext>
            </a:extLst>
          </p:cNvPr>
          <p:cNvSpPr>
            <a:spLocks noChangeAspect="1"/>
          </p:cNvSpPr>
          <p:nvPr/>
        </p:nvSpPr>
        <p:spPr>
          <a:xfrm>
            <a:off x="1699492" y="513633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C9E8808-BAA8-914A-A5E0-DB76401D3A38}"/>
              </a:ext>
            </a:extLst>
          </p:cNvPr>
          <p:cNvSpPr>
            <a:spLocks noChangeAspect="1"/>
          </p:cNvSpPr>
          <p:nvPr/>
        </p:nvSpPr>
        <p:spPr>
          <a:xfrm>
            <a:off x="1960197" y="5136330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66DB888-92B2-F640-92AF-50D6C9A6FA77}"/>
              </a:ext>
            </a:extLst>
          </p:cNvPr>
          <p:cNvSpPr>
            <a:spLocks noChangeAspect="1"/>
          </p:cNvSpPr>
          <p:nvPr/>
        </p:nvSpPr>
        <p:spPr>
          <a:xfrm>
            <a:off x="1541443" y="5316330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ACB8B03-450C-B746-A6F5-9132191344E7}"/>
              </a:ext>
            </a:extLst>
          </p:cNvPr>
          <p:cNvSpPr>
            <a:spLocks noChangeAspect="1"/>
          </p:cNvSpPr>
          <p:nvPr/>
        </p:nvSpPr>
        <p:spPr>
          <a:xfrm>
            <a:off x="1853351" y="546788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4098944-BDAF-8D49-9C57-AD5AD2A5BD9F}"/>
              </a:ext>
            </a:extLst>
          </p:cNvPr>
          <p:cNvSpPr txBox="1"/>
          <p:nvPr/>
        </p:nvSpPr>
        <p:spPr>
          <a:xfrm>
            <a:off x="1420" y="567530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Original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28E077B-287E-F540-8A0D-A7209FDFEB35}"/>
              </a:ext>
            </a:extLst>
          </p:cNvPr>
          <p:cNvSpPr txBox="1"/>
          <p:nvPr/>
        </p:nvSpPr>
        <p:spPr>
          <a:xfrm>
            <a:off x="3923928" y="5675307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Pairwise scenario</a:t>
            </a:r>
            <a:endParaRPr kumimoji="1"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AAFE3C6-57C6-BA41-9A7B-DFEEB2D85B84}"/>
              </a:ext>
            </a:extLst>
          </p:cNvPr>
          <p:cNvSpPr/>
          <p:nvPr/>
        </p:nvSpPr>
        <p:spPr>
          <a:xfrm rot="16200000">
            <a:off x="1351464" y="1379940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34194E-38E3-1448-8DB4-15002AEDF2F7}"/>
              </a:ext>
            </a:extLst>
          </p:cNvPr>
          <p:cNvSpPr/>
          <p:nvPr/>
        </p:nvSpPr>
        <p:spPr>
          <a:xfrm rot="16200000">
            <a:off x="1351464" y="166797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BF5EB78-4443-624E-9B8E-E57D9D858163}"/>
              </a:ext>
            </a:extLst>
          </p:cNvPr>
          <p:cNvSpPr/>
          <p:nvPr/>
        </p:nvSpPr>
        <p:spPr>
          <a:xfrm rot="16200000">
            <a:off x="1351464" y="2710924"/>
            <a:ext cx="168345" cy="1507184"/>
          </a:xfrm>
          <a:prstGeom prst="rect">
            <a:avLst/>
          </a:prstGeom>
          <a:solidFill>
            <a:srgbClr val="00AA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1ED21B2-F8D1-3D4F-A949-01F789D1A976}"/>
              </a:ext>
            </a:extLst>
          </p:cNvPr>
          <p:cNvSpPr/>
          <p:nvPr/>
        </p:nvSpPr>
        <p:spPr>
          <a:xfrm rot="16200000">
            <a:off x="1351465" y="2134860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662FA3E-7FA0-5646-916F-ADB7BC56596F}"/>
              </a:ext>
            </a:extLst>
          </p:cNvPr>
          <p:cNvSpPr txBox="1"/>
          <p:nvPr/>
        </p:nvSpPr>
        <p:spPr>
          <a:xfrm rot="5400000">
            <a:off x="1313723" y="2493380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A999D5B-29EA-6745-BB7F-3834E5BB3748}"/>
              </a:ext>
            </a:extLst>
          </p:cNvPr>
          <p:cNvSpPr txBox="1"/>
          <p:nvPr/>
        </p:nvSpPr>
        <p:spPr>
          <a:xfrm rot="5400000">
            <a:off x="1320848" y="2990596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D386B156-02E7-834E-9FF5-8AA18854A518}"/>
              </a:ext>
            </a:extLst>
          </p:cNvPr>
          <p:cNvCxnSpPr>
            <a:cxnSpLocks/>
            <a:stCxn id="28" idx="0"/>
            <a:endCxn id="18" idx="2"/>
          </p:cNvCxnSpPr>
          <p:nvPr/>
        </p:nvCxnSpPr>
        <p:spPr>
          <a:xfrm rot="10800000" flipH="1" flipV="1">
            <a:off x="682045" y="2133531"/>
            <a:ext cx="208372" cy="3380081"/>
          </a:xfrm>
          <a:prstGeom prst="curvedConnector3">
            <a:avLst>
              <a:gd name="adj1" fmla="val -302262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線接點 34">
            <a:extLst>
              <a:ext uri="{FF2B5EF4-FFF2-40B4-BE49-F238E27FC236}">
                <a16:creationId xmlns:a16="http://schemas.microsoft.com/office/drawing/2014/main" id="{A0D437FF-F03D-174C-A60B-54B5675773A4}"/>
              </a:ext>
            </a:extLst>
          </p:cNvPr>
          <p:cNvCxnSpPr>
            <a:cxnSpLocks/>
            <a:stCxn id="29" idx="0"/>
            <a:endCxn id="3" idx="2"/>
          </p:cNvCxnSpPr>
          <p:nvPr/>
        </p:nvCxnSpPr>
        <p:spPr>
          <a:xfrm rot="10800000" flipH="1" flipV="1">
            <a:off x="682044" y="2421564"/>
            <a:ext cx="77903" cy="2141044"/>
          </a:xfrm>
          <a:prstGeom prst="curvedConnector3">
            <a:avLst>
              <a:gd name="adj1" fmla="val -48688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42FE9E7D-6AFE-4446-9A93-B1EA51D29186}"/>
              </a:ext>
            </a:extLst>
          </p:cNvPr>
          <p:cNvCxnSpPr>
            <a:cxnSpLocks/>
            <a:stCxn id="31" idx="2"/>
            <a:endCxn id="11" idx="6"/>
          </p:cNvCxnSpPr>
          <p:nvPr/>
        </p:nvCxnSpPr>
        <p:spPr>
          <a:xfrm flipH="1">
            <a:off x="2138332" y="2888451"/>
            <a:ext cx="50898" cy="2123754"/>
          </a:xfrm>
          <a:prstGeom prst="curvedConnector3">
            <a:avLst>
              <a:gd name="adj1" fmla="val -848171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曲線接點 36">
            <a:extLst>
              <a:ext uri="{FF2B5EF4-FFF2-40B4-BE49-F238E27FC236}">
                <a16:creationId xmlns:a16="http://schemas.microsoft.com/office/drawing/2014/main" id="{3816E3B5-9680-804D-B28C-7E11E11532BE}"/>
              </a:ext>
            </a:extLst>
          </p:cNvPr>
          <p:cNvCxnSpPr>
            <a:cxnSpLocks/>
            <a:stCxn id="30" idx="2"/>
            <a:endCxn id="10" idx="6"/>
          </p:cNvCxnSpPr>
          <p:nvPr/>
        </p:nvCxnSpPr>
        <p:spPr>
          <a:xfrm flipH="1">
            <a:off x="2150065" y="3464516"/>
            <a:ext cx="39164" cy="1091819"/>
          </a:xfrm>
          <a:prstGeom prst="curvedConnector3">
            <a:avLst>
              <a:gd name="adj1" fmla="val -483699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0E0E11-4CB1-0B45-B2D5-A8CC935C4A76}"/>
              </a:ext>
            </a:extLst>
          </p:cNvPr>
          <p:cNvSpPr txBox="1"/>
          <p:nvPr/>
        </p:nvSpPr>
        <p:spPr>
          <a:xfrm>
            <a:off x="371789" y="3566276"/>
            <a:ext cx="21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representation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D96ECE83-A734-F14E-8EE9-9A0B4C6A7160}"/>
              </a:ext>
            </a:extLst>
          </p:cNvPr>
          <p:cNvSpPr>
            <a:spLocks noChangeAspect="1"/>
          </p:cNvSpPr>
          <p:nvPr/>
        </p:nvSpPr>
        <p:spPr>
          <a:xfrm>
            <a:off x="4197657" y="4201652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8D6F0CDB-92B5-1B41-A76D-14DA69F7A374}"/>
              </a:ext>
            </a:extLst>
          </p:cNvPr>
          <p:cNvSpPr>
            <a:spLocks noChangeAspect="1"/>
          </p:cNvSpPr>
          <p:nvPr/>
        </p:nvSpPr>
        <p:spPr>
          <a:xfrm>
            <a:off x="3757966" y="427727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C3762282-0624-134E-A25F-37D17BA5879F}"/>
              </a:ext>
            </a:extLst>
          </p:cNvPr>
          <p:cNvSpPr>
            <a:spLocks noChangeAspect="1"/>
          </p:cNvSpPr>
          <p:nvPr/>
        </p:nvSpPr>
        <p:spPr>
          <a:xfrm>
            <a:off x="4160917" y="4529285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D7509C7-B354-8B42-A06F-3C8DEFC199DD}"/>
              </a:ext>
            </a:extLst>
          </p:cNvPr>
          <p:cNvSpPr>
            <a:spLocks noChangeAspect="1"/>
          </p:cNvSpPr>
          <p:nvPr/>
        </p:nvSpPr>
        <p:spPr>
          <a:xfrm>
            <a:off x="4449461" y="4228819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F3DEC8A9-D7D9-F744-87C4-815425D5E3F4}"/>
              </a:ext>
            </a:extLst>
          </p:cNvPr>
          <p:cNvSpPr>
            <a:spLocks noChangeAspect="1"/>
          </p:cNvSpPr>
          <p:nvPr/>
        </p:nvSpPr>
        <p:spPr>
          <a:xfrm>
            <a:off x="3991516" y="440316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9890E8A7-B66C-5147-90D4-7F7F506F816C}"/>
              </a:ext>
            </a:extLst>
          </p:cNvPr>
          <p:cNvSpPr>
            <a:spLocks noChangeAspect="1"/>
          </p:cNvSpPr>
          <p:nvPr/>
        </p:nvSpPr>
        <p:spPr>
          <a:xfrm>
            <a:off x="4388736" y="451436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5261F56A-DE8B-C047-9E36-62CE981A838B}"/>
              </a:ext>
            </a:extLst>
          </p:cNvPr>
          <p:cNvSpPr>
            <a:spLocks noChangeAspect="1"/>
          </p:cNvSpPr>
          <p:nvPr/>
        </p:nvSpPr>
        <p:spPr>
          <a:xfrm>
            <a:off x="3932762" y="413316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4B095C55-2456-F84B-ACBB-4799EF279A4A}"/>
              </a:ext>
            </a:extLst>
          </p:cNvPr>
          <p:cNvSpPr>
            <a:spLocks noChangeAspect="1"/>
          </p:cNvSpPr>
          <p:nvPr/>
        </p:nvSpPr>
        <p:spPr>
          <a:xfrm>
            <a:off x="4668348" y="4097277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0F809E6C-92BA-3541-99A5-67654C2EFAC0}"/>
              </a:ext>
            </a:extLst>
          </p:cNvPr>
          <p:cNvSpPr>
            <a:spLocks noChangeAspect="1"/>
          </p:cNvSpPr>
          <p:nvPr/>
        </p:nvSpPr>
        <p:spPr>
          <a:xfrm>
            <a:off x="4968083" y="4271004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942AD74-98D9-C74B-8CB6-524D1C3D32D1}"/>
              </a:ext>
            </a:extLst>
          </p:cNvPr>
          <p:cNvSpPr>
            <a:spLocks noChangeAspect="1"/>
          </p:cNvSpPr>
          <p:nvPr/>
        </p:nvSpPr>
        <p:spPr>
          <a:xfrm>
            <a:off x="4956350" y="472687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23C2C7DA-795E-364C-9A69-F5220D0A71A8}"/>
              </a:ext>
            </a:extLst>
          </p:cNvPr>
          <p:cNvSpPr>
            <a:spLocks noChangeAspect="1"/>
          </p:cNvSpPr>
          <p:nvPr/>
        </p:nvSpPr>
        <p:spPr>
          <a:xfrm>
            <a:off x="4719461" y="431316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7B87A8A-829D-484A-ACE0-C8F3DF262262}"/>
              </a:ext>
            </a:extLst>
          </p:cNvPr>
          <p:cNvSpPr>
            <a:spLocks noChangeAspect="1"/>
          </p:cNvSpPr>
          <p:nvPr/>
        </p:nvSpPr>
        <p:spPr>
          <a:xfrm>
            <a:off x="5031369" y="446471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5671D8E-DEE1-394F-9EC5-24AA02D688FC}"/>
              </a:ext>
            </a:extLst>
          </p:cNvPr>
          <p:cNvSpPr>
            <a:spLocks noChangeAspect="1"/>
          </p:cNvSpPr>
          <p:nvPr/>
        </p:nvSpPr>
        <p:spPr>
          <a:xfrm>
            <a:off x="4017657" y="4683334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9BA8D39B-CE8B-6A4E-93F4-A7494A5CE24E}"/>
              </a:ext>
            </a:extLst>
          </p:cNvPr>
          <p:cNvSpPr>
            <a:spLocks noChangeAspect="1"/>
          </p:cNvSpPr>
          <p:nvPr/>
        </p:nvSpPr>
        <p:spPr>
          <a:xfrm>
            <a:off x="3703361" y="47392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D5291C6A-E842-D24E-A1B1-D5E1A20E8B8D}"/>
              </a:ext>
            </a:extLst>
          </p:cNvPr>
          <p:cNvSpPr>
            <a:spLocks noChangeAspect="1"/>
          </p:cNvSpPr>
          <p:nvPr/>
        </p:nvSpPr>
        <p:spPr>
          <a:xfrm>
            <a:off x="4001997" y="498215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F512AF5E-742E-3A4A-9E73-705109DF2048}"/>
              </a:ext>
            </a:extLst>
          </p:cNvPr>
          <p:cNvSpPr>
            <a:spLocks noChangeAspect="1"/>
          </p:cNvSpPr>
          <p:nvPr/>
        </p:nvSpPr>
        <p:spPr>
          <a:xfrm>
            <a:off x="4264546" y="506100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B0D7C117-25F7-7241-85AC-DE8522A02427}"/>
              </a:ext>
            </a:extLst>
          </p:cNvPr>
          <p:cNvSpPr>
            <a:spLocks noChangeAspect="1"/>
          </p:cNvSpPr>
          <p:nvPr/>
        </p:nvSpPr>
        <p:spPr>
          <a:xfrm>
            <a:off x="3888435" y="522828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7CA8018-AD44-A048-859C-901078164AF4}"/>
              </a:ext>
            </a:extLst>
          </p:cNvPr>
          <p:cNvSpPr>
            <a:spLocks noChangeAspect="1"/>
          </p:cNvSpPr>
          <p:nvPr/>
        </p:nvSpPr>
        <p:spPr>
          <a:xfrm>
            <a:off x="4261516" y="531100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E269C95F-9A1D-2A43-9058-73DA4ECCD43B}"/>
              </a:ext>
            </a:extLst>
          </p:cNvPr>
          <p:cNvSpPr>
            <a:spLocks noChangeAspect="1"/>
          </p:cNvSpPr>
          <p:nvPr/>
        </p:nvSpPr>
        <p:spPr>
          <a:xfrm>
            <a:off x="4689840" y="4627082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92B2EED2-2B4B-FE48-AEDA-C0D352F62856}"/>
              </a:ext>
            </a:extLst>
          </p:cNvPr>
          <p:cNvSpPr>
            <a:spLocks noChangeAspect="1"/>
          </p:cNvSpPr>
          <p:nvPr/>
        </p:nvSpPr>
        <p:spPr>
          <a:xfrm>
            <a:off x="4385602" y="4789448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A2328B7A-FC8C-D549-AA53-3F6BA0EC92B1}"/>
              </a:ext>
            </a:extLst>
          </p:cNvPr>
          <p:cNvSpPr>
            <a:spLocks noChangeAspect="1"/>
          </p:cNvSpPr>
          <p:nvPr/>
        </p:nvSpPr>
        <p:spPr>
          <a:xfrm>
            <a:off x="4697510" y="494099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2ECC9078-B4EE-1940-A257-F3BFB024E9D6}"/>
              </a:ext>
            </a:extLst>
          </p:cNvPr>
          <p:cNvSpPr>
            <a:spLocks noChangeAspect="1"/>
          </p:cNvSpPr>
          <p:nvPr/>
        </p:nvSpPr>
        <p:spPr>
          <a:xfrm>
            <a:off x="4958215" y="494099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7A31183C-471F-E747-BE35-0E176D18BCE9}"/>
              </a:ext>
            </a:extLst>
          </p:cNvPr>
          <p:cNvSpPr>
            <a:spLocks noChangeAspect="1"/>
          </p:cNvSpPr>
          <p:nvPr/>
        </p:nvSpPr>
        <p:spPr>
          <a:xfrm>
            <a:off x="4539461" y="512099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B45B2E7E-5E45-014F-B552-22A2A98B633E}"/>
              </a:ext>
            </a:extLst>
          </p:cNvPr>
          <p:cNvSpPr>
            <a:spLocks noChangeAspect="1"/>
          </p:cNvSpPr>
          <p:nvPr/>
        </p:nvSpPr>
        <p:spPr>
          <a:xfrm>
            <a:off x="4851369" y="527255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8419584-CE90-3B4A-9401-E6BE4BE150CF}"/>
              </a:ext>
            </a:extLst>
          </p:cNvPr>
          <p:cNvSpPr/>
          <p:nvPr/>
        </p:nvSpPr>
        <p:spPr>
          <a:xfrm>
            <a:off x="5342860" y="4104265"/>
            <a:ext cx="1548000" cy="154800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4" name="橢圓 63">
            <a:extLst>
              <a:ext uri="{FF2B5EF4-FFF2-40B4-BE49-F238E27FC236}">
                <a16:creationId xmlns:a16="http://schemas.microsoft.com/office/drawing/2014/main" id="{B0F9B7AA-9BF5-7E4A-8D75-2157F0C7BAA4}"/>
              </a:ext>
            </a:extLst>
          </p:cNvPr>
          <p:cNvSpPr/>
          <p:nvPr/>
        </p:nvSpPr>
        <p:spPr>
          <a:xfrm rot="602543">
            <a:off x="4834386" y="4639398"/>
            <a:ext cx="334129" cy="915622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FC59C533-4111-3E46-9B0D-A0EDF281E221}"/>
              </a:ext>
            </a:extLst>
          </p:cNvPr>
          <p:cNvSpPr>
            <a:spLocks noChangeAspect="1"/>
          </p:cNvSpPr>
          <p:nvPr/>
        </p:nvSpPr>
        <p:spPr>
          <a:xfrm>
            <a:off x="6068102" y="4498839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6" name="橢圓 65">
            <a:extLst>
              <a:ext uri="{FF2B5EF4-FFF2-40B4-BE49-F238E27FC236}">
                <a16:creationId xmlns:a16="http://schemas.microsoft.com/office/drawing/2014/main" id="{DB2F51C4-9BEB-9C41-AD31-2DAFB64B9C7D}"/>
              </a:ext>
            </a:extLst>
          </p:cNvPr>
          <p:cNvSpPr>
            <a:spLocks noChangeAspect="1"/>
          </p:cNvSpPr>
          <p:nvPr/>
        </p:nvSpPr>
        <p:spPr>
          <a:xfrm>
            <a:off x="6069967" y="471296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7C055EA3-62A7-6A45-8858-86F2D2A3B28C}"/>
              </a:ext>
            </a:extLst>
          </p:cNvPr>
          <p:cNvSpPr>
            <a:spLocks noChangeAspect="1"/>
          </p:cNvSpPr>
          <p:nvPr/>
        </p:nvSpPr>
        <p:spPr>
          <a:xfrm>
            <a:off x="5963121" y="5044515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D669B5F5-B65A-9348-9D12-2F45356B9E1C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5081283" y="4104265"/>
            <a:ext cx="251190" cy="542147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0C72B910-BD79-604B-9F67-850D5927FAE8}"/>
              </a:ext>
            </a:extLst>
          </p:cNvPr>
          <p:cNvCxnSpPr>
            <a:cxnSpLocks/>
            <a:stCxn id="64" idx="4"/>
          </p:cNvCxnSpPr>
          <p:nvPr/>
        </p:nvCxnSpPr>
        <p:spPr>
          <a:xfrm>
            <a:off x="4921619" y="5548006"/>
            <a:ext cx="421241" cy="88806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曲線接點 69">
            <a:extLst>
              <a:ext uri="{FF2B5EF4-FFF2-40B4-BE49-F238E27FC236}">
                <a16:creationId xmlns:a16="http://schemas.microsoft.com/office/drawing/2014/main" id="{A05DF77E-E196-1744-90EE-496962B9F93C}"/>
              </a:ext>
            </a:extLst>
          </p:cNvPr>
          <p:cNvCxnSpPr>
            <a:cxnSpLocks/>
            <a:stCxn id="65" idx="2"/>
            <a:endCxn id="67" idx="2"/>
          </p:cNvCxnSpPr>
          <p:nvPr/>
        </p:nvCxnSpPr>
        <p:spPr>
          <a:xfrm rot="10800000" flipV="1">
            <a:off x="5963122" y="4588839"/>
            <a:ext cx="104981" cy="545676"/>
          </a:xfrm>
          <a:prstGeom prst="curvedConnector3">
            <a:avLst>
              <a:gd name="adj1" fmla="val 317754"/>
            </a:avLst>
          </a:prstGeom>
          <a:ln w="190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曲線接點 70">
            <a:extLst>
              <a:ext uri="{FF2B5EF4-FFF2-40B4-BE49-F238E27FC236}">
                <a16:creationId xmlns:a16="http://schemas.microsoft.com/office/drawing/2014/main" id="{E7BA6A35-4E47-3641-89D4-583241EE271F}"/>
              </a:ext>
            </a:extLst>
          </p:cNvPr>
          <p:cNvCxnSpPr>
            <a:cxnSpLocks/>
            <a:stCxn id="65" idx="6"/>
            <a:endCxn id="66" idx="6"/>
          </p:cNvCxnSpPr>
          <p:nvPr/>
        </p:nvCxnSpPr>
        <p:spPr>
          <a:xfrm>
            <a:off x="6248102" y="4588839"/>
            <a:ext cx="1865" cy="214125"/>
          </a:xfrm>
          <a:prstGeom prst="curvedConnector3">
            <a:avLst>
              <a:gd name="adj1" fmla="val 12357373"/>
            </a:avLst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BDED0BA3-A6FE-4545-9F07-FAA24DC66E04}"/>
              </a:ext>
            </a:extLst>
          </p:cNvPr>
          <p:cNvSpPr txBox="1"/>
          <p:nvPr/>
        </p:nvSpPr>
        <p:spPr>
          <a:xfrm>
            <a:off x="5313061" y="4514354"/>
            <a:ext cx="579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Pull</a:t>
            </a:r>
            <a:endParaRPr kumimoji="1" lang="zh-TW" altLang="en-US" sz="1400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B907AA9-6A28-1E47-B2CA-FF9DC5975F81}"/>
              </a:ext>
            </a:extLst>
          </p:cNvPr>
          <p:cNvSpPr txBox="1"/>
          <p:nvPr/>
        </p:nvSpPr>
        <p:spPr>
          <a:xfrm>
            <a:off x="6307103" y="4742546"/>
            <a:ext cx="621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Push</a:t>
            </a:r>
            <a:endParaRPr kumimoji="1" lang="zh-TW" altLang="en-US" sz="14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E222229-50A9-B94E-BC14-7D7BC84EAE69}"/>
              </a:ext>
            </a:extLst>
          </p:cNvPr>
          <p:cNvSpPr txBox="1"/>
          <p:nvPr/>
        </p:nvSpPr>
        <p:spPr>
          <a:xfrm>
            <a:off x="3923928" y="3424254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 err="1">
                <a:latin typeface="Times" panose="02020603050405020304" pitchFamily="18" charset="0"/>
                <a:cs typeface="Times" panose="02020603050405020304" pitchFamily="18" charset="0"/>
              </a:rPr>
              <a:t>Classwise</a:t>
            </a:r>
            <a:r>
              <a:rPr kumimoji="1"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 scenario</a:t>
            </a:r>
            <a:endParaRPr kumimoji="1"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6BC54DCD-B99B-F646-AC1A-1C647B5E8A86}"/>
              </a:ext>
            </a:extLst>
          </p:cNvPr>
          <p:cNvSpPr>
            <a:spLocks noChangeAspect="1"/>
          </p:cNvSpPr>
          <p:nvPr/>
        </p:nvSpPr>
        <p:spPr>
          <a:xfrm>
            <a:off x="4199166" y="1897812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97A6C391-962B-B449-85F5-B18E042F5E1A}"/>
              </a:ext>
            </a:extLst>
          </p:cNvPr>
          <p:cNvSpPr>
            <a:spLocks noChangeAspect="1"/>
          </p:cNvSpPr>
          <p:nvPr/>
        </p:nvSpPr>
        <p:spPr>
          <a:xfrm>
            <a:off x="3759475" y="197343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774F1019-ED84-314C-B3CC-78585C93B636}"/>
              </a:ext>
            </a:extLst>
          </p:cNvPr>
          <p:cNvSpPr>
            <a:spLocks noChangeAspect="1"/>
          </p:cNvSpPr>
          <p:nvPr/>
        </p:nvSpPr>
        <p:spPr>
          <a:xfrm>
            <a:off x="4162426" y="2225445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2598B1E0-7538-8641-A5AE-7621616CF4A7}"/>
              </a:ext>
            </a:extLst>
          </p:cNvPr>
          <p:cNvSpPr>
            <a:spLocks noChangeAspect="1"/>
          </p:cNvSpPr>
          <p:nvPr/>
        </p:nvSpPr>
        <p:spPr>
          <a:xfrm>
            <a:off x="4450970" y="1924979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26D089DE-14A1-F74C-B1A5-6FA5C7A37EA8}"/>
              </a:ext>
            </a:extLst>
          </p:cNvPr>
          <p:cNvSpPr>
            <a:spLocks noChangeAspect="1"/>
          </p:cNvSpPr>
          <p:nvPr/>
        </p:nvSpPr>
        <p:spPr>
          <a:xfrm>
            <a:off x="3993025" y="209932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2BAA7349-6045-A348-AC8C-AA393A00E18A}"/>
              </a:ext>
            </a:extLst>
          </p:cNvPr>
          <p:cNvSpPr>
            <a:spLocks noChangeAspect="1"/>
          </p:cNvSpPr>
          <p:nvPr/>
        </p:nvSpPr>
        <p:spPr>
          <a:xfrm>
            <a:off x="4390245" y="221052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C38B1AAD-9A84-B64A-92C6-2135C91DD741}"/>
              </a:ext>
            </a:extLst>
          </p:cNvPr>
          <p:cNvSpPr>
            <a:spLocks noChangeAspect="1"/>
          </p:cNvSpPr>
          <p:nvPr/>
        </p:nvSpPr>
        <p:spPr>
          <a:xfrm>
            <a:off x="3934271" y="182932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F28059C8-ABD9-E744-91DC-2A604A3C7BC8}"/>
              </a:ext>
            </a:extLst>
          </p:cNvPr>
          <p:cNvSpPr>
            <a:spLocks noChangeAspect="1"/>
          </p:cNvSpPr>
          <p:nvPr/>
        </p:nvSpPr>
        <p:spPr>
          <a:xfrm>
            <a:off x="4669857" y="1793437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375332D6-ACFA-5148-BF95-C7082FE4CED0}"/>
              </a:ext>
            </a:extLst>
          </p:cNvPr>
          <p:cNvSpPr>
            <a:spLocks noChangeAspect="1"/>
          </p:cNvSpPr>
          <p:nvPr/>
        </p:nvSpPr>
        <p:spPr>
          <a:xfrm>
            <a:off x="4969592" y="1967164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19ABAEAC-AEF4-614F-911B-D0F0D6D839F6}"/>
              </a:ext>
            </a:extLst>
          </p:cNvPr>
          <p:cNvSpPr>
            <a:spLocks noChangeAspect="1"/>
          </p:cNvSpPr>
          <p:nvPr/>
        </p:nvSpPr>
        <p:spPr>
          <a:xfrm>
            <a:off x="4957859" y="242303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B4709333-0B40-EB41-92B6-52C388A4DA4D}"/>
              </a:ext>
            </a:extLst>
          </p:cNvPr>
          <p:cNvSpPr>
            <a:spLocks noChangeAspect="1"/>
          </p:cNvSpPr>
          <p:nvPr/>
        </p:nvSpPr>
        <p:spPr>
          <a:xfrm>
            <a:off x="4720970" y="200932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9AA801FB-A817-634F-B8C1-835306DB4E95}"/>
              </a:ext>
            </a:extLst>
          </p:cNvPr>
          <p:cNvSpPr>
            <a:spLocks noChangeAspect="1"/>
          </p:cNvSpPr>
          <p:nvPr/>
        </p:nvSpPr>
        <p:spPr>
          <a:xfrm>
            <a:off x="5032878" y="216087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6867621D-6BA2-6E46-B739-F82391B8643F}"/>
              </a:ext>
            </a:extLst>
          </p:cNvPr>
          <p:cNvSpPr>
            <a:spLocks noChangeAspect="1"/>
          </p:cNvSpPr>
          <p:nvPr/>
        </p:nvSpPr>
        <p:spPr>
          <a:xfrm>
            <a:off x="4019166" y="2379494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64B45D78-761D-8941-ADA7-649D62A62121}"/>
              </a:ext>
            </a:extLst>
          </p:cNvPr>
          <p:cNvSpPr>
            <a:spLocks noChangeAspect="1"/>
          </p:cNvSpPr>
          <p:nvPr/>
        </p:nvSpPr>
        <p:spPr>
          <a:xfrm>
            <a:off x="3704870" y="243545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BC677DCF-D334-8246-9E02-B6C80DE752ED}"/>
              </a:ext>
            </a:extLst>
          </p:cNvPr>
          <p:cNvSpPr>
            <a:spLocks noChangeAspect="1"/>
          </p:cNvSpPr>
          <p:nvPr/>
        </p:nvSpPr>
        <p:spPr>
          <a:xfrm>
            <a:off x="4003506" y="267831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05704E93-B655-5243-B5E3-F715DD9900CC}"/>
              </a:ext>
            </a:extLst>
          </p:cNvPr>
          <p:cNvSpPr>
            <a:spLocks noChangeAspect="1"/>
          </p:cNvSpPr>
          <p:nvPr/>
        </p:nvSpPr>
        <p:spPr>
          <a:xfrm>
            <a:off x="4266055" y="275716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1B25F386-5D59-3F4E-B659-60ABF24CD03B}"/>
              </a:ext>
            </a:extLst>
          </p:cNvPr>
          <p:cNvSpPr>
            <a:spLocks noChangeAspect="1"/>
          </p:cNvSpPr>
          <p:nvPr/>
        </p:nvSpPr>
        <p:spPr>
          <a:xfrm>
            <a:off x="3889944" y="292444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4478EFCF-E237-0244-9738-FB63FB4E6F66}"/>
              </a:ext>
            </a:extLst>
          </p:cNvPr>
          <p:cNvSpPr>
            <a:spLocks noChangeAspect="1"/>
          </p:cNvSpPr>
          <p:nvPr/>
        </p:nvSpPr>
        <p:spPr>
          <a:xfrm>
            <a:off x="4263025" y="300716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3" name="橢圓 92">
            <a:extLst>
              <a:ext uri="{FF2B5EF4-FFF2-40B4-BE49-F238E27FC236}">
                <a16:creationId xmlns:a16="http://schemas.microsoft.com/office/drawing/2014/main" id="{A756BDF3-4B39-494F-9440-8CCB9215C386}"/>
              </a:ext>
            </a:extLst>
          </p:cNvPr>
          <p:cNvSpPr>
            <a:spLocks noChangeAspect="1"/>
          </p:cNvSpPr>
          <p:nvPr/>
        </p:nvSpPr>
        <p:spPr>
          <a:xfrm>
            <a:off x="4691349" y="2323242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4" name="橢圓 93">
            <a:extLst>
              <a:ext uri="{FF2B5EF4-FFF2-40B4-BE49-F238E27FC236}">
                <a16:creationId xmlns:a16="http://schemas.microsoft.com/office/drawing/2014/main" id="{8F5F5FB9-769A-2D43-B04C-4106687A2B46}"/>
              </a:ext>
            </a:extLst>
          </p:cNvPr>
          <p:cNvSpPr>
            <a:spLocks noChangeAspect="1"/>
          </p:cNvSpPr>
          <p:nvPr/>
        </p:nvSpPr>
        <p:spPr>
          <a:xfrm>
            <a:off x="4387111" y="2485608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5" name="橢圓 94">
            <a:extLst>
              <a:ext uri="{FF2B5EF4-FFF2-40B4-BE49-F238E27FC236}">
                <a16:creationId xmlns:a16="http://schemas.microsoft.com/office/drawing/2014/main" id="{2B01BA73-8091-784C-A080-F0A8FD503C09}"/>
              </a:ext>
            </a:extLst>
          </p:cNvPr>
          <p:cNvSpPr>
            <a:spLocks noChangeAspect="1"/>
          </p:cNvSpPr>
          <p:nvPr/>
        </p:nvSpPr>
        <p:spPr>
          <a:xfrm>
            <a:off x="4699019" y="263715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6" name="橢圓 95">
            <a:extLst>
              <a:ext uri="{FF2B5EF4-FFF2-40B4-BE49-F238E27FC236}">
                <a16:creationId xmlns:a16="http://schemas.microsoft.com/office/drawing/2014/main" id="{DBEE3B1C-6A29-BF4F-9685-5B3827EC7C61}"/>
              </a:ext>
            </a:extLst>
          </p:cNvPr>
          <p:cNvSpPr>
            <a:spLocks noChangeAspect="1"/>
          </p:cNvSpPr>
          <p:nvPr/>
        </p:nvSpPr>
        <p:spPr>
          <a:xfrm>
            <a:off x="4959724" y="263715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7" name="橢圓 96">
            <a:extLst>
              <a:ext uri="{FF2B5EF4-FFF2-40B4-BE49-F238E27FC236}">
                <a16:creationId xmlns:a16="http://schemas.microsoft.com/office/drawing/2014/main" id="{E9DC785B-161F-3A49-9166-52006C314278}"/>
              </a:ext>
            </a:extLst>
          </p:cNvPr>
          <p:cNvSpPr>
            <a:spLocks noChangeAspect="1"/>
          </p:cNvSpPr>
          <p:nvPr/>
        </p:nvSpPr>
        <p:spPr>
          <a:xfrm>
            <a:off x="4540970" y="281715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8" name="橢圓 97">
            <a:extLst>
              <a:ext uri="{FF2B5EF4-FFF2-40B4-BE49-F238E27FC236}">
                <a16:creationId xmlns:a16="http://schemas.microsoft.com/office/drawing/2014/main" id="{FBD9D414-97F9-6343-82CF-E5EC786E1C23}"/>
              </a:ext>
            </a:extLst>
          </p:cNvPr>
          <p:cNvSpPr>
            <a:spLocks noChangeAspect="1"/>
          </p:cNvSpPr>
          <p:nvPr/>
        </p:nvSpPr>
        <p:spPr>
          <a:xfrm>
            <a:off x="4852878" y="296871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D4AFF835-DBB4-2347-9B08-743E7D310A2D}"/>
              </a:ext>
            </a:extLst>
          </p:cNvPr>
          <p:cNvSpPr/>
          <p:nvPr/>
        </p:nvSpPr>
        <p:spPr>
          <a:xfrm>
            <a:off x="5311402" y="1688004"/>
            <a:ext cx="1652928" cy="1656000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0" name="橢圓 99">
            <a:extLst>
              <a:ext uri="{FF2B5EF4-FFF2-40B4-BE49-F238E27FC236}">
                <a16:creationId xmlns:a16="http://schemas.microsoft.com/office/drawing/2014/main" id="{63BF82A8-87D2-3C4F-B202-0E1CE2F6310B}"/>
              </a:ext>
            </a:extLst>
          </p:cNvPr>
          <p:cNvSpPr>
            <a:spLocks noChangeAspect="1"/>
          </p:cNvSpPr>
          <p:nvPr/>
        </p:nvSpPr>
        <p:spPr>
          <a:xfrm>
            <a:off x="6629352" y="178306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AA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1" name="橢圓 100">
            <a:extLst>
              <a:ext uri="{FF2B5EF4-FFF2-40B4-BE49-F238E27FC236}">
                <a16:creationId xmlns:a16="http://schemas.microsoft.com/office/drawing/2014/main" id="{5078D426-241B-5149-A9A2-3D8DD2316187}"/>
              </a:ext>
            </a:extLst>
          </p:cNvPr>
          <p:cNvSpPr>
            <a:spLocks noChangeAspect="1"/>
          </p:cNvSpPr>
          <p:nvPr/>
        </p:nvSpPr>
        <p:spPr>
          <a:xfrm>
            <a:off x="5420535" y="178191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2" name="橢圓 101">
            <a:extLst>
              <a:ext uri="{FF2B5EF4-FFF2-40B4-BE49-F238E27FC236}">
                <a16:creationId xmlns:a16="http://schemas.microsoft.com/office/drawing/2014/main" id="{6CAB1FAA-1944-3B47-8384-40700639191E}"/>
              </a:ext>
            </a:extLst>
          </p:cNvPr>
          <p:cNvSpPr>
            <a:spLocks noChangeAspect="1"/>
          </p:cNvSpPr>
          <p:nvPr/>
        </p:nvSpPr>
        <p:spPr>
          <a:xfrm>
            <a:off x="5420535" y="301014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3" name="橢圓 102">
            <a:extLst>
              <a:ext uri="{FF2B5EF4-FFF2-40B4-BE49-F238E27FC236}">
                <a16:creationId xmlns:a16="http://schemas.microsoft.com/office/drawing/2014/main" id="{0EB4C3EC-A6BA-D14E-915F-10B2AAF182F9}"/>
              </a:ext>
            </a:extLst>
          </p:cNvPr>
          <p:cNvSpPr>
            <a:spLocks noChangeAspect="1"/>
          </p:cNvSpPr>
          <p:nvPr/>
        </p:nvSpPr>
        <p:spPr>
          <a:xfrm>
            <a:off x="6629352" y="301014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BBE0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DBBAC2D-839F-BD4B-A59A-050185FB8BBF}"/>
              </a:ext>
            </a:extLst>
          </p:cNvPr>
          <p:cNvSpPr/>
          <p:nvPr/>
        </p:nvSpPr>
        <p:spPr>
          <a:xfrm>
            <a:off x="5947750" y="1185248"/>
            <a:ext cx="9941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Class centers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E55015ED-06EE-CF46-B054-9A448D8A5F66}"/>
              </a:ext>
            </a:extLst>
          </p:cNvPr>
          <p:cNvSpPr>
            <a:spLocks noChangeAspect="1"/>
          </p:cNvSpPr>
          <p:nvPr/>
        </p:nvSpPr>
        <p:spPr>
          <a:xfrm>
            <a:off x="5488214" y="203192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E603CD32-1072-964A-B19D-CDF3CB2CAF6E}"/>
              </a:ext>
            </a:extLst>
          </p:cNvPr>
          <p:cNvSpPr>
            <a:spLocks noChangeAspect="1"/>
          </p:cNvSpPr>
          <p:nvPr/>
        </p:nvSpPr>
        <p:spPr>
          <a:xfrm>
            <a:off x="6091377" y="218702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8AC5B801-AC36-E14C-8D12-4E4C2FDF9138}"/>
              </a:ext>
            </a:extLst>
          </p:cNvPr>
          <p:cNvSpPr>
            <a:spLocks noChangeAspect="1"/>
          </p:cNvSpPr>
          <p:nvPr/>
        </p:nvSpPr>
        <p:spPr>
          <a:xfrm>
            <a:off x="6562213" y="216006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8" name="橢圓 107">
            <a:extLst>
              <a:ext uri="{FF2B5EF4-FFF2-40B4-BE49-F238E27FC236}">
                <a16:creationId xmlns:a16="http://schemas.microsoft.com/office/drawing/2014/main" id="{0929C8F2-D7D1-D347-8C39-C1BCF3E37773}"/>
              </a:ext>
            </a:extLst>
          </p:cNvPr>
          <p:cNvSpPr>
            <a:spLocks noChangeAspect="1"/>
          </p:cNvSpPr>
          <p:nvPr/>
        </p:nvSpPr>
        <p:spPr>
          <a:xfrm>
            <a:off x="5700654" y="266534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9" name="橢圓 108">
            <a:extLst>
              <a:ext uri="{FF2B5EF4-FFF2-40B4-BE49-F238E27FC236}">
                <a16:creationId xmlns:a16="http://schemas.microsoft.com/office/drawing/2014/main" id="{A2A7F741-D894-E140-8C74-1FFF1DCA46B4}"/>
              </a:ext>
            </a:extLst>
          </p:cNvPr>
          <p:cNvSpPr>
            <a:spLocks noChangeAspect="1"/>
          </p:cNvSpPr>
          <p:nvPr/>
        </p:nvSpPr>
        <p:spPr>
          <a:xfrm>
            <a:off x="6050997" y="2461591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0" name="橢圓 109">
            <a:extLst>
              <a:ext uri="{FF2B5EF4-FFF2-40B4-BE49-F238E27FC236}">
                <a16:creationId xmlns:a16="http://schemas.microsoft.com/office/drawing/2014/main" id="{CEB54EA9-1CC6-534C-BAB1-4667F9655DC4}"/>
              </a:ext>
            </a:extLst>
          </p:cNvPr>
          <p:cNvSpPr>
            <a:spLocks noChangeAspect="1"/>
          </p:cNvSpPr>
          <p:nvPr/>
        </p:nvSpPr>
        <p:spPr>
          <a:xfrm>
            <a:off x="6414053" y="2511131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11" name="曲線接點 110">
            <a:extLst>
              <a:ext uri="{FF2B5EF4-FFF2-40B4-BE49-F238E27FC236}">
                <a16:creationId xmlns:a16="http://schemas.microsoft.com/office/drawing/2014/main" id="{551613F5-B668-6746-AF6A-922781F5A0C2}"/>
              </a:ext>
            </a:extLst>
          </p:cNvPr>
          <p:cNvCxnSpPr>
            <a:cxnSpLocks/>
            <a:stCxn id="105" idx="2"/>
            <a:endCxn id="102" idx="2"/>
          </p:cNvCxnSpPr>
          <p:nvPr/>
        </p:nvCxnSpPr>
        <p:spPr>
          <a:xfrm rot="10800000" flipV="1">
            <a:off x="5420536" y="2121923"/>
            <a:ext cx="67679" cy="978218"/>
          </a:xfrm>
          <a:prstGeom prst="curvedConnector3">
            <a:avLst>
              <a:gd name="adj1" fmla="val 188543"/>
            </a:avLst>
          </a:prstGeom>
          <a:ln w="190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曲線接點 111">
            <a:extLst>
              <a:ext uri="{FF2B5EF4-FFF2-40B4-BE49-F238E27FC236}">
                <a16:creationId xmlns:a16="http://schemas.microsoft.com/office/drawing/2014/main" id="{6B748152-4CE0-7944-AF05-5ED0DA21BE84}"/>
              </a:ext>
            </a:extLst>
          </p:cNvPr>
          <p:cNvCxnSpPr>
            <a:cxnSpLocks/>
            <a:stCxn id="108" idx="2"/>
            <a:endCxn id="102" idx="0"/>
          </p:cNvCxnSpPr>
          <p:nvPr/>
        </p:nvCxnSpPr>
        <p:spPr>
          <a:xfrm rot="10800000" flipV="1">
            <a:off x="5510536" y="2755341"/>
            <a:ext cx="190119" cy="254799"/>
          </a:xfrm>
          <a:prstGeom prst="curvedConnector2">
            <a:avLst/>
          </a:prstGeom>
          <a:ln w="190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曲線接點 112">
            <a:extLst>
              <a:ext uri="{FF2B5EF4-FFF2-40B4-BE49-F238E27FC236}">
                <a16:creationId xmlns:a16="http://schemas.microsoft.com/office/drawing/2014/main" id="{5F869F4F-D058-204D-A4A0-3B119897CD6C}"/>
              </a:ext>
            </a:extLst>
          </p:cNvPr>
          <p:cNvCxnSpPr>
            <a:cxnSpLocks/>
            <a:stCxn id="109" idx="5"/>
            <a:endCxn id="102" idx="7"/>
          </p:cNvCxnSpPr>
          <p:nvPr/>
        </p:nvCxnSpPr>
        <p:spPr>
          <a:xfrm rot="5400000">
            <a:off x="5678771" y="2510635"/>
            <a:ext cx="421270" cy="630462"/>
          </a:xfrm>
          <a:prstGeom prst="curvedConnector3">
            <a:avLst>
              <a:gd name="adj1" fmla="val 72127"/>
            </a:avLst>
          </a:prstGeom>
          <a:ln w="190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曲線接點 113">
            <a:extLst>
              <a:ext uri="{FF2B5EF4-FFF2-40B4-BE49-F238E27FC236}">
                <a16:creationId xmlns:a16="http://schemas.microsoft.com/office/drawing/2014/main" id="{717CA0AF-F472-9B41-8FFD-5F43A8940550}"/>
              </a:ext>
            </a:extLst>
          </p:cNvPr>
          <p:cNvCxnSpPr>
            <a:cxnSpLocks/>
            <a:stCxn id="110" idx="3"/>
            <a:endCxn id="102" idx="6"/>
          </p:cNvCxnSpPr>
          <p:nvPr/>
        </p:nvCxnSpPr>
        <p:spPr>
          <a:xfrm rot="5400000">
            <a:off x="5802789" y="2462517"/>
            <a:ext cx="435370" cy="839878"/>
          </a:xfrm>
          <a:prstGeom prst="curvedConnector2">
            <a:avLst/>
          </a:prstGeom>
          <a:ln w="190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CDD88CE9-D667-4449-975D-FB137766E1FA}"/>
              </a:ext>
            </a:extLst>
          </p:cNvPr>
          <p:cNvGrpSpPr/>
          <p:nvPr/>
        </p:nvGrpSpPr>
        <p:grpSpPr>
          <a:xfrm>
            <a:off x="6047875" y="1428678"/>
            <a:ext cx="880494" cy="180000"/>
            <a:chOff x="7576850" y="5033677"/>
            <a:chExt cx="880494" cy="180000"/>
          </a:xfrm>
        </p:grpSpPr>
        <p:sp>
          <p:nvSpPr>
            <p:cNvPr id="116" name="橢圓 115">
              <a:extLst>
                <a:ext uri="{FF2B5EF4-FFF2-40B4-BE49-F238E27FC236}">
                  <a16:creationId xmlns:a16="http://schemas.microsoft.com/office/drawing/2014/main" id="{7A730065-E2DD-9A41-B7BF-C62C39BB7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76850" y="503367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A0B77714-E661-3247-8AAA-BD3BDCCA57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0348" y="503367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BBE0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224736C3-7525-874B-8AFB-CE115293C2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3846" y="503367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AA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EF01F4A7-A65C-2A44-A575-F66938C7D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77344" y="5033677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cxnSp>
        <p:nvCxnSpPr>
          <p:cNvPr id="120" name="曲線接點 119">
            <a:extLst>
              <a:ext uri="{FF2B5EF4-FFF2-40B4-BE49-F238E27FC236}">
                <a16:creationId xmlns:a16="http://schemas.microsoft.com/office/drawing/2014/main" id="{32F862CC-5108-FD4A-99A0-68C941BEBA3D}"/>
              </a:ext>
            </a:extLst>
          </p:cNvPr>
          <p:cNvCxnSpPr>
            <a:cxnSpLocks/>
            <a:stCxn id="107" idx="4"/>
            <a:endCxn id="102" idx="5"/>
          </p:cNvCxnSpPr>
          <p:nvPr/>
        </p:nvCxnSpPr>
        <p:spPr>
          <a:xfrm rot="5400000">
            <a:off x="5701335" y="2212902"/>
            <a:ext cx="823719" cy="1078038"/>
          </a:xfrm>
          <a:prstGeom prst="curvedConnector3">
            <a:avLst>
              <a:gd name="adj1" fmla="val 94801"/>
            </a:avLst>
          </a:prstGeom>
          <a:ln w="190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曲線接點 120">
            <a:extLst>
              <a:ext uri="{FF2B5EF4-FFF2-40B4-BE49-F238E27FC236}">
                <a16:creationId xmlns:a16="http://schemas.microsoft.com/office/drawing/2014/main" id="{402463D8-5463-E741-93C7-CD81E7055CB2}"/>
              </a:ext>
            </a:extLst>
          </p:cNvPr>
          <p:cNvCxnSpPr>
            <a:cxnSpLocks/>
            <a:stCxn id="106" idx="2"/>
            <a:endCxn id="102" idx="1"/>
          </p:cNvCxnSpPr>
          <p:nvPr/>
        </p:nvCxnSpPr>
        <p:spPr>
          <a:xfrm rot="10800000" flipV="1">
            <a:off x="5446895" y="2277019"/>
            <a:ext cx="644482" cy="759481"/>
          </a:xfrm>
          <a:prstGeom prst="curvedConnector2">
            <a:avLst/>
          </a:prstGeom>
          <a:ln w="19050">
            <a:solidFill>
              <a:srgbClr val="0070C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883C96C0-4DF9-4444-9468-3B45CE08DE7A}"/>
              </a:ext>
            </a:extLst>
          </p:cNvPr>
          <p:cNvSpPr txBox="1"/>
          <p:nvPr/>
        </p:nvSpPr>
        <p:spPr>
          <a:xfrm>
            <a:off x="5959590" y="3063772"/>
            <a:ext cx="579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Pull</a:t>
            </a:r>
            <a:endParaRPr kumimoji="1" lang="zh-TW" altLang="en-US" sz="1400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64397E49-DF64-E044-84F4-31437518D657}"/>
              </a:ext>
            </a:extLst>
          </p:cNvPr>
          <p:cNvSpPr>
            <a:spLocks noChangeAspect="1"/>
          </p:cNvSpPr>
          <p:nvPr/>
        </p:nvSpPr>
        <p:spPr>
          <a:xfrm>
            <a:off x="10906240" y="417761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C2153374-A2C9-0B43-8BCF-76AE0902A5E7}"/>
              </a:ext>
            </a:extLst>
          </p:cNvPr>
          <p:cNvSpPr>
            <a:spLocks noChangeAspect="1"/>
          </p:cNvSpPr>
          <p:nvPr/>
        </p:nvSpPr>
        <p:spPr>
          <a:xfrm>
            <a:off x="9187427" y="311461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4D2B4BF0-0DF6-DD41-8994-1595F032237E}"/>
              </a:ext>
            </a:extLst>
          </p:cNvPr>
          <p:cNvSpPr>
            <a:spLocks noChangeAspect="1"/>
          </p:cNvSpPr>
          <p:nvPr/>
        </p:nvSpPr>
        <p:spPr>
          <a:xfrm>
            <a:off x="10382472" y="32430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6" name="橢圓 125">
            <a:extLst>
              <a:ext uri="{FF2B5EF4-FFF2-40B4-BE49-F238E27FC236}">
                <a16:creationId xmlns:a16="http://schemas.microsoft.com/office/drawing/2014/main" id="{0B85F7F9-5198-E547-A0A8-5AB1441D62DD}"/>
              </a:ext>
            </a:extLst>
          </p:cNvPr>
          <p:cNvSpPr>
            <a:spLocks noChangeAspect="1"/>
          </p:cNvSpPr>
          <p:nvPr/>
        </p:nvSpPr>
        <p:spPr>
          <a:xfrm>
            <a:off x="10173316" y="314984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7" name="橢圓 126">
            <a:extLst>
              <a:ext uri="{FF2B5EF4-FFF2-40B4-BE49-F238E27FC236}">
                <a16:creationId xmlns:a16="http://schemas.microsoft.com/office/drawing/2014/main" id="{E80A8821-B4EB-F746-AAB6-C56181D0D276}"/>
              </a:ext>
            </a:extLst>
          </p:cNvPr>
          <p:cNvSpPr>
            <a:spLocks noChangeAspect="1"/>
          </p:cNvSpPr>
          <p:nvPr/>
        </p:nvSpPr>
        <p:spPr>
          <a:xfrm>
            <a:off x="10463681" y="4340128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0CFBA690-784A-8B47-A9C1-E713A6451A02}"/>
              </a:ext>
            </a:extLst>
          </p:cNvPr>
          <p:cNvSpPr>
            <a:spLocks noChangeAspect="1"/>
          </p:cNvSpPr>
          <p:nvPr/>
        </p:nvSpPr>
        <p:spPr>
          <a:xfrm>
            <a:off x="8958455" y="313257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45B9D399-AB39-5C4F-8909-2286F2ECEACB}"/>
              </a:ext>
            </a:extLst>
          </p:cNvPr>
          <p:cNvSpPr>
            <a:spLocks noChangeAspect="1"/>
          </p:cNvSpPr>
          <p:nvPr/>
        </p:nvSpPr>
        <p:spPr>
          <a:xfrm>
            <a:off x="8984486" y="436034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448A7992-F8EC-7E49-BFA3-9827FA6C11E6}"/>
              </a:ext>
            </a:extLst>
          </p:cNvPr>
          <p:cNvSpPr>
            <a:spLocks noChangeAspect="1"/>
          </p:cNvSpPr>
          <p:nvPr/>
        </p:nvSpPr>
        <p:spPr>
          <a:xfrm>
            <a:off x="8454496" y="427602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D0FD960C-C551-C345-BDC3-7E5897147572}"/>
              </a:ext>
            </a:extLst>
          </p:cNvPr>
          <p:cNvSpPr>
            <a:spLocks noChangeAspect="1"/>
          </p:cNvSpPr>
          <p:nvPr/>
        </p:nvSpPr>
        <p:spPr>
          <a:xfrm>
            <a:off x="9073044" y="415147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A6EAC295-4CFC-ED47-BD66-DEF224DF75A9}"/>
              </a:ext>
            </a:extLst>
          </p:cNvPr>
          <p:cNvSpPr>
            <a:spLocks noChangeAspect="1"/>
          </p:cNvSpPr>
          <p:nvPr/>
        </p:nvSpPr>
        <p:spPr>
          <a:xfrm>
            <a:off x="9994711" y="299091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2D8CCCEE-9A91-144F-B822-8859DAEBF8F0}"/>
              </a:ext>
            </a:extLst>
          </p:cNvPr>
          <p:cNvSpPr>
            <a:spLocks noChangeAspect="1"/>
          </p:cNvSpPr>
          <p:nvPr/>
        </p:nvSpPr>
        <p:spPr>
          <a:xfrm>
            <a:off x="10735428" y="435562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220F0BE2-4828-F24D-937D-C6E62CC7C2AC}"/>
              </a:ext>
            </a:extLst>
          </p:cNvPr>
          <p:cNvSpPr>
            <a:spLocks noChangeAspect="1"/>
          </p:cNvSpPr>
          <p:nvPr/>
        </p:nvSpPr>
        <p:spPr>
          <a:xfrm>
            <a:off x="9123216" y="287710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1287E106-434E-F74E-ADB0-89FB2CC700B5}"/>
              </a:ext>
            </a:extLst>
          </p:cNvPr>
          <p:cNvSpPr>
            <a:spLocks noChangeAspect="1"/>
          </p:cNvSpPr>
          <p:nvPr/>
        </p:nvSpPr>
        <p:spPr>
          <a:xfrm>
            <a:off x="8584748" y="452184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5E56A87B-2A92-3F45-9BB7-F4D3C9CDCB84}"/>
              </a:ext>
            </a:extLst>
          </p:cNvPr>
          <p:cNvSpPr>
            <a:spLocks noChangeAspect="1"/>
          </p:cNvSpPr>
          <p:nvPr/>
        </p:nvSpPr>
        <p:spPr>
          <a:xfrm>
            <a:off x="10478310" y="302461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39253B83-7A83-114C-A17B-DACADAB7A39D}"/>
              </a:ext>
            </a:extLst>
          </p:cNvPr>
          <p:cNvSpPr>
            <a:spLocks noChangeAspect="1"/>
          </p:cNvSpPr>
          <p:nvPr/>
        </p:nvSpPr>
        <p:spPr>
          <a:xfrm>
            <a:off x="8907445" y="4584575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99FD3455-2DF8-6945-8886-EE85D751240A}"/>
              </a:ext>
            </a:extLst>
          </p:cNvPr>
          <p:cNvSpPr>
            <a:spLocks noChangeAspect="1"/>
          </p:cNvSpPr>
          <p:nvPr/>
        </p:nvSpPr>
        <p:spPr>
          <a:xfrm>
            <a:off x="8725646" y="426650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ECECDC04-FBE2-AF47-85C8-64957E4B21E3}"/>
              </a:ext>
            </a:extLst>
          </p:cNvPr>
          <p:cNvSpPr>
            <a:spLocks noChangeAspect="1"/>
          </p:cNvSpPr>
          <p:nvPr/>
        </p:nvSpPr>
        <p:spPr>
          <a:xfrm>
            <a:off x="8862511" y="288437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9C66BFEF-EBF8-7D4B-92AD-F628D901B4F1}"/>
              </a:ext>
            </a:extLst>
          </p:cNvPr>
          <p:cNvSpPr>
            <a:spLocks noChangeAspect="1"/>
          </p:cNvSpPr>
          <p:nvPr/>
        </p:nvSpPr>
        <p:spPr>
          <a:xfrm>
            <a:off x="9947297" y="325028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ADA2AA55-6611-7549-A1B6-5E46A00CE2E8}"/>
              </a:ext>
            </a:extLst>
          </p:cNvPr>
          <p:cNvSpPr>
            <a:spLocks noChangeAspect="1"/>
          </p:cNvSpPr>
          <p:nvPr/>
        </p:nvSpPr>
        <p:spPr>
          <a:xfrm>
            <a:off x="10445274" y="408279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250C0353-CEC2-CE4B-8E64-DF3990FAB1CB}"/>
              </a:ext>
            </a:extLst>
          </p:cNvPr>
          <p:cNvSpPr>
            <a:spLocks noChangeAspect="1"/>
          </p:cNvSpPr>
          <p:nvPr/>
        </p:nvSpPr>
        <p:spPr>
          <a:xfrm>
            <a:off x="8903478" y="339735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AD52BC04-4D97-9646-8BF7-FB1B8FE01880}"/>
              </a:ext>
            </a:extLst>
          </p:cNvPr>
          <p:cNvSpPr>
            <a:spLocks noChangeAspect="1"/>
          </p:cNvSpPr>
          <p:nvPr/>
        </p:nvSpPr>
        <p:spPr>
          <a:xfrm>
            <a:off x="8708327" y="316771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26633C9B-664F-304A-B5FD-3315546E63CE}"/>
              </a:ext>
            </a:extLst>
          </p:cNvPr>
          <p:cNvSpPr>
            <a:spLocks noChangeAspect="1"/>
          </p:cNvSpPr>
          <p:nvPr/>
        </p:nvSpPr>
        <p:spPr>
          <a:xfrm>
            <a:off x="10678041" y="40612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27FB17D0-1E45-BE46-A70E-74CDC5480444}"/>
              </a:ext>
            </a:extLst>
          </p:cNvPr>
          <p:cNvSpPr>
            <a:spLocks noChangeAspect="1"/>
          </p:cNvSpPr>
          <p:nvPr/>
        </p:nvSpPr>
        <p:spPr>
          <a:xfrm>
            <a:off x="10259287" y="42412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C0FD113C-DBDE-BF4B-A348-C2DA1C3CE0B8}"/>
              </a:ext>
            </a:extLst>
          </p:cNvPr>
          <p:cNvSpPr>
            <a:spLocks noChangeAspect="1"/>
          </p:cNvSpPr>
          <p:nvPr/>
        </p:nvSpPr>
        <p:spPr>
          <a:xfrm>
            <a:off x="10620607" y="319921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B32EFD2F-7833-F348-BBCA-4E6E2E64F26D}"/>
              </a:ext>
            </a:extLst>
          </p:cNvPr>
          <p:cNvSpPr txBox="1"/>
          <p:nvPr/>
        </p:nvSpPr>
        <p:spPr>
          <a:xfrm>
            <a:off x="8312678" y="551284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Learned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D6A5CC03-CDE8-A043-9C70-DEB5EBF41EED}"/>
              </a:ext>
            </a:extLst>
          </p:cNvPr>
          <p:cNvSpPr txBox="1"/>
          <p:nvPr/>
        </p:nvSpPr>
        <p:spPr>
          <a:xfrm>
            <a:off x="3982697" y="831047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Metric Learning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0" name="向右箭號 149">
            <a:extLst>
              <a:ext uri="{FF2B5EF4-FFF2-40B4-BE49-F238E27FC236}">
                <a16:creationId xmlns:a16="http://schemas.microsoft.com/office/drawing/2014/main" id="{CCDA32CF-C2AA-A64A-854D-A2F78D5490EB}"/>
              </a:ext>
            </a:extLst>
          </p:cNvPr>
          <p:cNvSpPr/>
          <p:nvPr/>
        </p:nvSpPr>
        <p:spPr>
          <a:xfrm>
            <a:off x="2731999" y="2964952"/>
            <a:ext cx="977074" cy="1591660"/>
          </a:xfrm>
          <a:prstGeom prst="rightArrow">
            <a:avLst>
              <a:gd name="adj1" fmla="val 46294"/>
              <a:gd name="adj2" fmla="val 5000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向右箭號 150">
            <a:extLst>
              <a:ext uri="{FF2B5EF4-FFF2-40B4-BE49-F238E27FC236}">
                <a16:creationId xmlns:a16="http://schemas.microsoft.com/office/drawing/2014/main" id="{D04EF32F-203A-DC4B-B3CD-6AF8C2C7F4A6}"/>
              </a:ext>
            </a:extLst>
          </p:cNvPr>
          <p:cNvSpPr/>
          <p:nvPr/>
        </p:nvSpPr>
        <p:spPr>
          <a:xfrm>
            <a:off x="7117272" y="2955112"/>
            <a:ext cx="977074" cy="1591660"/>
          </a:xfrm>
          <a:prstGeom prst="rightArrow">
            <a:avLst>
              <a:gd name="adj1" fmla="val 46294"/>
              <a:gd name="adj2" fmla="val 5000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橢圓 151">
            <a:extLst>
              <a:ext uri="{FF2B5EF4-FFF2-40B4-BE49-F238E27FC236}">
                <a16:creationId xmlns:a16="http://schemas.microsoft.com/office/drawing/2014/main" id="{5CB1E16D-1706-4A40-A679-5562753DF4A7}"/>
              </a:ext>
            </a:extLst>
          </p:cNvPr>
          <p:cNvSpPr/>
          <p:nvPr/>
        </p:nvSpPr>
        <p:spPr>
          <a:xfrm rot="1501508">
            <a:off x="8649275" y="2652487"/>
            <a:ext cx="807887" cy="1078559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BFF6F53B-82FB-441F-B246-CB173EF36E92}"/>
              </a:ext>
            </a:extLst>
          </p:cNvPr>
          <p:cNvSpPr txBox="1"/>
          <p:nvPr/>
        </p:nvSpPr>
        <p:spPr>
          <a:xfrm>
            <a:off x="8248753" y="1952831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intra-class 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compactness</a:t>
            </a:r>
            <a:endParaRPr lang="zh-TW" altLang="en-US" sz="1400" b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5" name="曲線接點 70">
            <a:extLst>
              <a:ext uri="{FF2B5EF4-FFF2-40B4-BE49-F238E27FC236}">
                <a16:creationId xmlns:a16="http://schemas.microsoft.com/office/drawing/2014/main" id="{43763CAE-D23A-42C2-91D4-CF3B9B6770CD}"/>
              </a:ext>
            </a:extLst>
          </p:cNvPr>
          <p:cNvCxnSpPr>
            <a:cxnSpLocks/>
            <a:stCxn id="158" idx="5"/>
            <a:endCxn id="160" idx="5"/>
          </p:cNvCxnSpPr>
          <p:nvPr/>
        </p:nvCxnSpPr>
        <p:spPr>
          <a:xfrm rot="5400000" flipH="1" flipV="1">
            <a:off x="9392754" y="4003211"/>
            <a:ext cx="363655" cy="1503001"/>
          </a:xfrm>
          <a:prstGeom prst="curvedConnector4">
            <a:avLst>
              <a:gd name="adj1" fmla="val -62862"/>
              <a:gd name="adj2" fmla="val 66357"/>
            </a:avLst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橢圓 157">
            <a:extLst>
              <a:ext uri="{FF2B5EF4-FFF2-40B4-BE49-F238E27FC236}">
                <a16:creationId xmlns:a16="http://schemas.microsoft.com/office/drawing/2014/main" id="{0C42F375-9EE0-4BEC-96F1-7967715F6757}"/>
              </a:ext>
            </a:extLst>
          </p:cNvPr>
          <p:cNvSpPr/>
          <p:nvPr/>
        </p:nvSpPr>
        <p:spPr>
          <a:xfrm rot="2529662">
            <a:off x="8426033" y="3887423"/>
            <a:ext cx="865750" cy="1107061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DF498A08-6FEF-426B-8C3D-3101BC0B6AC0}"/>
              </a:ext>
            </a:extLst>
          </p:cNvPr>
          <p:cNvSpPr/>
          <p:nvPr/>
        </p:nvSpPr>
        <p:spPr>
          <a:xfrm rot="5400000">
            <a:off x="9957986" y="2687938"/>
            <a:ext cx="768774" cy="110706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44F98412-56BF-4E52-A8F6-51CA0267D9DD}"/>
              </a:ext>
            </a:extLst>
          </p:cNvPr>
          <p:cNvSpPr/>
          <p:nvPr/>
        </p:nvSpPr>
        <p:spPr>
          <a:xfrm rot="5400000">
            <a:off x="10349080" y="3807200"/>
            <a:ext cx="691231" cy="1042593"/>
          </a:xfrm>
          <a:prstGeom prst="ellipse">
            <a:avLst/>
          </a:prstGeom>
          <a:noFill/>
          <a:ln w="28575">
            <a:solidFill>
              <a:srgbClr val="5B9B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2" name="接點: 弧形 161">
            <a:extLst>
              <a:ext uri="{FF2B5EF4-FFF2-40B4-BE49-F238E27FC236}">
                <a16:creationId xmlns:a16="http://schemas.microsoft.com/office/drawing/2014/main" id="{41432C23-30FC-4451-8B6C-6FE27C31C3E4}"/>
              </a:ext>
            </a:extLst>
          </p:cNvPr>
          <p:cNvCxnSpPr>
            <a:cxnSpLocks/>
            <a:stCxn id="152" idx="1"/>
            <a:endCxn id="153" idx="2"/>
          </p:cNvCxnSpPr>
          <p:nvPr/>
        </p:nvCxnSpPr>
        <p:spPr>
          <a:xfrm rot="5400000" flipH="1" flipV="1">
            <a:off x="9047056" y="2384705"/>
            <a:ext cx="249359" cy="432052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FF70E3EB-5E9E-49AC-9612-1FCF79646FC8}"/>
              </a:ext>
            </a:extLst>
          </p:cNvPr>
          <p:cNvSpPr txBox="1"/>
          <p:nvPr/>
        </p:nvSpPr>
        <p:spPr>
          <a:xfrm>
            <a:off x="9300279" y="4710736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inter-class 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separability</a:t>
            </a:r>
            <a:endParaRPr lang="zh-TW" altLang="en-US" sz="14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4" name="投影片編號版面配置區 153">
            <a:extLst>
              <a:ext uri="{FF2B5EF4-FFF2-40B4-BE49-F238E27FC236}">
                <a16:creationId xmlns:a16="http://schemas.microsoft.com/office/drawing/2014/main" id="{C406D062-6865-674E-B2A8-9EFEBB56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5736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局部圓 1">
            <a:extLst>
              <a:ext uri="{FF2B5EF4-FFF2-40B4-BE49-F238E27FC236}">
                <a16:creationId xmlns:a16="http://schemas.microsoft.com/office/drawing/2014/main" id="{4E7097B8-47F3-47E7-A973-44D2C365FBD8}"/>
              </a:ext>
            </a:extLst>
          </p:cNvPr>
          <p:cNvSpPr/>
          <p:nvPr/>
        </p:nvSpPr>
        <p:spPr>
          <a:xfrm>
            <a:off x="-864604" y="2312876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90A001B-8E06-48B6-B65B-E74388C84F07}"/>
              </a:ext>
            </a:extLst>
          </p:cNvPr>
          <p:cNvSpPr txBox="1"/>
          <p:nvPr/>
        </p:nvSpPr>
        <p:spPr>
          <a:xfrm>
            <a:off x="827584" y="4293096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(cosine-similarity)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AAE4577-12F4-48FB-8360-398C3D793060}"/>
              </a:ext>
            </a:extLst>
          </p:cNvPr>
          <p:cNvCxnSpPr>
            <a:cxnSpLocks/>
          </p:cNvCxnSpPr>
          <p:nvPr/>
        </p:nvCxnSpPr>
        <p:spPr>
          <a:xfrm rot="1800000" flipV="1">
            <a:off x="1610671" y="2441365"/>
            <a:ext cx="0" cy="1980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D9C464E-76A1-48A0-BEAA-33E9A2C84042}"/>
              </a:ext>
            </a:extLst>
          </p:cNvPr>
          <p:cNvCxnSpPr>
            <a:cxnSpLocks/>
          </p:cNvCxnSpPr>
          <p:nvPr/>
        </p:nvCxnSpPr>
        <p:spPr>
          <a:xfrm rot="-1800000">
            <a:off x="982967" y="3793879"/>
            <a:ext cx="19802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E1CC769-17DB-4711-ADFC-80AA379EC979}"/>
                  </a:ext>
                </a:extLst>
              </p:cNvPr>
              <p:cNvSpPr txBox="1"/>
              <p:nvPr/>
            </p:nvSpPr>
            <p:spPr>
              <a:xfrm>
                <a:off x="1920023" y="2281219"/>
                <a:ext cx="504056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E1CC769-17DB-4711-ADFC-80AA379EC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023" y="2281219"/>
                <a:ext cx="504056" cy="3243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D08F25A-3835-48FC-BE68-9DAAE5B6FA64}"/>
                  </a:ext>
                </a:extLst>
              </p:cNvPr>
              <p:cNvSpPr txBox="1"/>
              <p:nvPr/>
            </p:nvSpPr>
            <p:spPr>
              <a:xfrm>
                <a:off x="2693144" y="3037628"/>
                <a:ext cx="5040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D08F25A-3835-48FC-BE68-9DAAE5B6F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144" y="3037628"/>
                <a:ext cx="50405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756BAE94-7AA1-429B-B199-16B95611BEB0}"/>
              </a:ext>
            </a:extLst>
          </p:cNvPr>
          <p:cNvSpPr txBox="1"/>
          <p:nvPr/>
        </p:nvSpPr>
        <p:spPr>
          <a:xfrm>
            <a:off x="863588" y="201793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77CB8740-B9FA-4DD1-927D-FAA63AA52071}"/>
              </a:ext>
            </a:extLst>
          </p:cNvPr>
          <p:cNvSpPr txBox="1"/>
          <p:nvPr/>
        </p:nvSpPr>
        <p:spPr>
          <a:xfrm>
            <a:off x="2976457" y="4135045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26" name="Picture 2" descr="File:Sphere wireframe 10deg 10r.svg — Wikimedia Commons">
            <a:extLst>
              <a:ext uri="{FF2B5EF4-FFF2-40B4-BE49-F238E27FC236}">
                <a16:creationId xmlns:a16="http://schemas.microsoft.com/office/drawing/2014/main" id="{BCB004D8-ACBE-463F-8F6D-7C971BE3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66" y="1389287"/>
            <a:ext cx="4079425" cy="40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4BC6360F-0934-44BB-BB18-2E9C850B4EFE}"/>
                  </a:ext>
                </a:extLst>
              </p:cNvPr>
              <p:cNvSpPr txBox="1"/>
              <p:nvPr/>
            </p:nvSpPr>
            <p:spPr>
              <a:xfrm>
                <a:off x="7465183" y="1484784"/>
                <a:ext cx="504056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4BC6360F-0934-44BB-BB18-2E9C850B4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183" y="1484784"/>
                <a:ext cx="504056" cy="390748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橢圓 42">
            <a:extLst>
              <a:ext uri="{FF2B5EF4-FFF2-40B4-BE49-F238E27FC236}">
                <a16:creationId xmlns:a16="http://schemas.microsoft.com/office/drawing/2014/main" id="{64F7A816-6B71-4A25-8DAF-6984F5C420A6}"/>
              </a:ext>
            </a:extLst>
          </p:cNvPr>
          <p:cNvSpPr/>
          <p:nvPr/>
        </p:nvSpPr>
        <p:spPr>
          <a:xfrm>
            <a:off x="4890123" y="1404699"/>
            <a:ext cx="2765521" cy="15414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129CAF3-A227-4162-88C7-CBF385BB7B59}"/>
              </a:ext>
            </a:extLst>
          </p:cNvPr>
          <p:cNvSpPr/>
          <p:nvPr/>
        </p:nvSpPr>
        <p:spPr>
          <a:xfrm>
            <a:off x="1527455" y="2281219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631B2E82-E088-4571-B2F6-ED77513018E2}"/>
              </a:ext>
            </a:extLst>
          </p:cNvPr>
          <p:cNvSpPr/>
          <p:nvPr/>
        </p:nvSpPr>
        <p:spPr>
          <a:xfrm>
            <a:off x="2402098" y="2866441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9BCCD685-3D27-42C6-9E6D-B2E014D5854B}"/>
              </a:ext>
            </a:extLst>
          </p:cNvPr>
          <p:cNvSpPr/>
          <p:nvPr/>
        </p:nvSpPr>
        <p:spPr>
          <a:xfrm>
            <a:off x="6516216" y="2443411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B4B713E6-5097-4A34-B4EA-8CBBE29523D7}"/>
              </a:ext>
            </a:extLst>
          </p:cNvPr>
          <p:cNvSpPr/>
          <p:nvPr/>
        </p:nvSpPr>
        <p:spPr>
          <a:xfrm>
            <a:off x="6732216" y="3428999"/>
            <a:ext cx="216000" cy="216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接點: 弧形 51">
            <a:extLst>
              <a:ext uri="{FF2B5EF4-FFF2-40B4-BE49-F238E27FC236}">
                <a16:creationId xmlns:a16="http://schemas.microsoft.com/office/drawing/2014/main" id="{FED87FBE-7535-45C3-8E27-0F74E425B746}"/>
              </a:ext>
            </a:extLst>
          </p:cNvPr>
          <p:cNvCxnSpPr>
            <a:cxnSpLocks/>
            <a:stCxn id="30" idx="0"/>
            <a:endCxn id="43" idx="1"/>
          </p:cNvCxnSpPr>
          <p:nvPr/>
        </p:nvCxnSpPr>
        <p:spPr>
          <a:xfrm rot="5400000" flipH="1" flipV="1">
            <a:off x="3408198" y="394294"/>
            <a:ext cx="650779" cy="3123073"/>
          </a:xfrm>
          <a:prstGeom prst="curvedConnector3">
            <a:avLst>
              <a:gd name="adj1" fmla="val 105415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4572845-9BC5-42E5-B396-3D05F9F527EE}"/>
              </a:ext>
            </a:extLst>
          </p:cNvPr>
          <p:cNvSpPr txBox="1"/>
          <p:nvPr/>
        </p:nvSpPr>
        <p:spPr>
          <a:xfrm>
            <a:off x="2363970" y="1256947"/>
            <a:ext cx="2464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Mapping to Hyper-sphere</a:t>
            </a:r>
            <a:endParaRPr lang="zh-TW" altLang="en-US" sz="1400" b="1" dirty="0">
              <a:solidFill>
                <a:srgbClr val="7030A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57" name="接點: 弧形 56">
            <a:extLst>
              <a:ext uri="{FF2B5EF4-FFF2-40B4-BE49-F238E27FC236}">
                <a16:creationId xmlns:a16="http://schemas.microsoft.com/office/drawing/2014/main" id="{D2AA2FB2-EBD6-4A14-BBAC-BEFB3061BB27}"/>
              </a:ext>
            </a:extLst>
          </p:cNvPr>
          <p:cNvCxnSpPr>
            <a:cxnSpLocks/>
            <a:stCxn id="47" idx="6"/>
            <a:endCxn id="50" idx="2"/>
          </p:cNvCxnSpPr>
          <p:nvPr/>
        </p:nvCxnSpPr>
        <p:spPr>
          <a:xfrm>
            <a:off x="2618098" y="2974441"/>
            <a:ext cx="4114118" cy="562558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弧形 59">
            <a:extLst>
              <a:ext uri="{FF2B5EF4-FFF2-40B4-BE49-F238E27FC236}">
                <a16:creationId xmlns:a16="http://schemas.microsoft.com/office/drawing/2014/main" id="{CA397DB7-2841-4FC4-81B0-44288D2BBD75}"/>
              </a:ext>
            </a:extLst>
          </p:cNvPr>
          <p:cNvCxnSpPr>
            <a:cxnSpLocks/>
            <a:stCxn id="45" idx="4"/>
            <a:endCxn id="49" idx="0"/>
          </p:cNvCxnSpPr>
          <p:nvPr/>
        </p:nvCxnSpPr>
        <p:spPr>
          <a:xfrm rot="5400000" flipH="1" flipV="1">
            <a:off x="4102931" y="-24066"/>
            <a:ext cx="53808" cy="4988761"/>
          </a:xfrm>
          <a:prstGeom prst="curvedConnector5">
            <a:avLst>
              <a:gd name="adj1" fmla="val -424844"/>
              <a:gd name="adj2" fmla="val 49523"/>
              <a:gd name="adj3" fmla="val 524844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AE61B8-3105-0A43-BA87-941B9398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6785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A40A9D6-2150-4530-8A0D-FC2146830D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2736" y="-1929250"/>
            <a:ext cx="5833209" cy="434380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9324453-6C51-44E0-8022-B363DF26D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0742"/>
            <a:ext cx="1280000" cy="7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AE4F69-7976-4055-8A76-3F8F9BC011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80742"/>
            <a:ext cx="128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8A45F13-D5B8-4085-A1AA-2F7CBEC18F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80742"/>
            <a:ext cx="1280000" cy="72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D0D5A70-240D-4174-8187-51B9596860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80742"/>
            <a:ext cx="1280000" cy="72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10A0F8A-1AFA-4167-86DE-E2FE207B9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80742"/>
            <a:ext cx="1280000" cy="72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4F2042F-127D-4A8C-B4D3-2B4F667059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43" y="380742"/>
            <a:ext cx="1279999" cy="72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8837D95-655A-474C-969E-B1CE0D75DC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43" y="380742"/>
            <a:ext cx="1279999" cy="720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DDEEF3F-9F94-4F1B-AA96-F494A12F78CD}"/>
              </a:ext>
            </a:extLst>
          </p:cNvPr>
          <p:cNvSpPr txBox="1"/>
          <p:nvPr/>
        </p:nvSpPr>
        <p:spPr>
          <a:xfrm>
            <a:off x="3303788" y="55607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2450740-1C26-4317-BCFF-66DB5BEE4CA5}"/>
              </a:ext>
            </a:extLst>
          </p:cNvPr>
          <p:cNvSpPr txBox="1"/>
          <p:nvPr/>
        </p:nvSpPr>
        <p:spPr>
          <a:xfrm>
            <a:off x="8180525" y="55607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94FB490-12F5-483A-AF53-C293C70BB307}"/>
              </a:ext>
            </a:extLst>
          </p:cNvPr>
          <p:cNvSpPr txBox="1"/>
          <p:nvPr/>
        </p:nvSpPr>
        <p:spPr>
          <a:xfrm>
            <a:off x="351460" y="117487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F41B73C-F84F-4C19-BB5B-B5551641FD91}"/>
              </a:ext>
            </a:extLst>
          </p:cNvPr>
          <p:cNvSpPr txBox="1"/>
          <p:nvPr/>
        </p:nvSpPr>
        <p:spPr>
          <a:xfrm>
            <a:off x="1797480" y="117487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2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C21003-FC53-472E-9BEC-84391D9A59CD}"/>
              </a:ext>
            </a:extLst>
          </p:cNvPr>
          <p:cNvSpPr txBox="1"/>
          <p:nvPr/>
        </p:nvSpPr>
        <p:spPr>
          <a:xfrm>
            <a:off x="3879852" y="117487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16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4CFFAD2-F1D3-4103-897F-C28E15DFE266}"/>
              </a:ext>
            </a:extLst>
          </p:cNvPr>
          <p:cNvSpPr txBox="1"/>
          <p:nvPr/>
        </p:nvSpPr>
        <p:spPr>
          <a:xfrm>
            <a:off x="5320012" y="1174878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17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8D8A52B-ACFA-49A1-A84B-F7F28903C219}"/>
              </a:ext>
            </a:extLst>
          </p:cNvPr>
          <p:cNvSpPr txBox="1"/>
          <p:nvPr/>
        </p:nvSpPr>
        <p:spPr>
          <a:xfrm>
            <a:off x="6760172" y="1174877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18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80298F6-C45B-4F49-890C-25E63A34ACF4}"/>
              </a:ext>
            </a:extLst>
          </p:cNvPr>
          <p:cNvSpPr txBox="1"/>
          <p:nvPr/>
        </p:nvSpPr>
        <p:spPr>
          <a:xfrm>
            <a:off x="8664774" y="117163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64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123F5DE-331A-4460-AF12-463895721E45}"/>
              </a:ext>
            </a:extLst>
          </p:cNvPr>
          <p:cNvSpPr txBox="1"/>
          <p:nvPr/>
        </p:nvSpPr>
        <p:spPr>
          <a:xfrm>
            <a:off x="10464974" y="117163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79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AC49FE0-598C-4F22-9458-A3F647C66403}"/>
              </a:ext>
            </a:extLst>
          </p:cNvPr>
          <p:cNvSpPr txBox="1"/>
          <p:nvPr/>
        </p:nvSpPr>
        <p:spPr>
          <a:xfrm>
            <a:off x="10032926" y="55607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左大括弧 27">
            <a:extLst>
              <a:ext uri="{FF2B5EF4-FFF2-40B4-BE49-F238E27FC236}">
                <a16:creationId xmlns:a16="http://schemas.microsoft.com/office/drawing/2014/main" id="{1CE4E0AC-1B09-49FF-9269-5280D5525AA3}"/>
              </a:ext>
            </a:extLst>
          </p:cNvPr>
          <p:cNvSpPr/>
          <p:nvPr/>
        </p:nvSpPr>
        <p:spPr>
          <a:xfrm rot="16200000">
            <a:off x="2558971" y="-650720"/>
            <a:ext cx="369332" cy="47843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156F603-9C60-448C-A414-CE7A98F3B507}"/>
                  </a:ext>
                </a:extLst>
              </p:cNvPr>
              <p:cNvSpPr txBox="1"/>
              <p:nvPr/>
            </p:nvSpPr>
            <p:spPr>
              <a:xfrm>
                <a:off x="799420" y="2120303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Video clip 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156F603-9C60-448C-A414-CE7A98F3B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20" y="2120303"/>
                <a:ext cx="3888432" cy="611962"/>
              </a:xfrm>
              <a:prstGeom prst="rect">
                <a:avLst/>
              </a:prstGeom>
              <a:blipFill>
                <a:blip r:embed="rId10"/>
                <a:stretch>
                  <a:fillRect t="-2000"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>
            <a:extLst>
              <a:ext uri="{FF2B5EF4-FFF2-40B4-BE49-F238E27FC236}">
                <a16:creationId xmlns:a16="http://schemas.microsoft.com/office/drawing/2014/main" id="{D4887775-692B-43BB-9686-7EE00C4E5C8D}"/>
              </a:ext>
            </a:extLst>
          </p:cNvPr>
          <p:cNvSpPr txBox="1"/>
          <p:nvPr/>
        </p:nvSpPr>
        <p:spPr>
          <a:xfrm>
            <a:off x="3591820" y="18254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0063019-C43C-463B-8361-FF1CF45E202B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743636" y="2732265"/>
            <a:ext cx="0" cy="194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17680FE2-4913-4DE5-B9E1-B10B50F89CC3}"/>
              </a:ext>
            </a:extLst>
          </p:cNvPr>
          <p:cNvCxnSpPr>
            <a:cxnSpLocks/>
            <a:endCxn id="150" idx="0"/>
          </p:cNvCxnSpPr>
          <p:nvPr/>
        </p:nvCxnSpPr>
        <p:spPr>
          <a:xfrm>
            <a:off x="2743636" y="3928357"/>
            <a:ext cx="0" cy="193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左大括弧 122">
            <a:extLst>
              <a:ext uri="{FF2B5EF4-FFF2-40B4-BE49-F238E27FC236}">
                <a16:creationId xmlns:a16="http://schemas.microsoft.com/office/drawing/2014/main" id="{A9F2BAD1-81E8-4988-A000-950717391B53}"/>
              </a:ext>
            </a:extLst>
          </p:cNvPr>
          <p:cNvSpPr/>
          <p:nvPr/>
        </p:nvSpPr>
        <p:spPr>
          <a:xfrm rot="16200000">
            <a:off x="6058083" y="46015"/>
            <a:ext cx="369332" cy="47843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1A442E05-43CE-456A-ABDE-000FFECE952B}"/>
                  </a:ext>
                </a:extLst>
              </p:cNvPr>
              <p:cNvSpPr txBox="1"/>
              <p:nvPr/>
            </p:nvSpPr>
            <p:spPr>
              <a:xfrm>
                <a:off x="4298532" y="2817038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Video clip 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1A442E05-43CE-456A-ABDE-000FFECE9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532" y="2817038"/>
                <a:ext cx="3888432" cy="611962"/>
              </a:xfrm>
              <a:prstGeom prst="rect">
                <a:avLst/>
              </a:prstGeom>
              <a:blipFill>
                <a:blip r:embed="rId11"/>
                <a:stretch>
                  <a:fillRect t="-1980" b="-19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C277E4BB-3A8A-4371-BEF1-B86CB4EDD14A}"/>
              </a:ext>
            </a:extLst>
          </p:cNvPr>
          <p:cNvSpPr txBox="1"/>
          <p:nvPr/>
        </p:nvSpPr>
        <p:spPr>
          <a:xfrm>
            <a:off x="8176605" y="254759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2B40135F-0388-4E14-9D0D-1047A8D55C54}"/>
              </a:ext>
            </a:extLst>
          </p:cNvPr>
          <p:cNvCxnSpPr>
            <a:cxnSpLocks/>
            <a:stCxn id="124" idx="2"/>
            <a:endCxn id="130" idx="0"/>
          </p:cNvCxnSpPr>
          <p:nvPr/>
        </p:nvCxnSpPr>
        <p:spPr>
          <a:xfrm>
            <a:off x="6242748" y="3429000"/>
            <a:ext cx="0" cy="194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: 圓角 3">
            <a:extLst>
              <a:ext uri="{FF2B5EF4-FFF2-40B4-BE49-F238E27FC236}">
                <a16:creationId xmlns:a16="http://schemas.microsoft.com/office/drawing/2014/main" id="{59435C01-D8A2-4C24-9B0C-2DAC6DAE225F}"/>
              </a:ext>
            </a:extLst>
          </p:cNvPr>
          <p:cNvSpPr/>
          <p:nvPr/>
        </p:nvSpPr>
        <p:spPr>
          <a:xfrm>
            <a:off x="5579068" y="4819273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0B13F49A-77F0-4883-9275-7494C4C55EC4}"/>
              </a:ext>
            </a:extLst>
          </p:cNvPr>
          <p:cNvCxnSpPr>
            <a:cxnSpLocks/>
            <a:stCxn id="130" idx="2"/>
            <a:endCxn id="127" idx="0"/>
          </p:cNvCxnSpPr>
          <p:nvPr/>
        </p:nvCxnSpPr>
        <p:spPr>
          <a:xfrm>
            <a:off x="6242748" y="4625092"/>
            <a:ext cx="1" cy="194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9FFDAFE2-9A2F-45DE-96F5-301C5F383D59}"/>
              </a:ext>
            </a:extLst>
          </p:cNvPr>
          <p:cNvGrpSpPr/>
          <p:nvPr/>
        </p:nvGrpSpPr>
        <p:grpSpPr>
          <a:xfrm>
            <a:off x="4838592" y="3623180"/>
            <a:ext cx="2808312" cy="1001912"/>
            <a:chOff x="1331640" y="2887802"/>
            <a:chExt cx="2808312" cy="1001912"/>
          </a:xfrm>
        </p:grpSpPr>
        <p:sp>
          <p:nvSpPr>
            <p:cNvPr id="130" name="矩形: 圓角 129">
              <a:extLst>
                <a:ext uri="{FF2B5EF4-FFF2-40B4-BE49-F238E27FC236}">
                  <a16:creationId xmlns:a16="http://schemas.microsoft.com/office/drawing/2014/main" id="{A78B7E3A-4E16-4CE0-8343-DBF4C1EA801C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131" name="群組 130">
              <a:extLst>
                <a:ext uri="{FF2B5EF4-FFF2-40B4-BE49-F238E27FC236}">
                  <a16:creationId xmlns:a16="http://schemas.microsoft.com/office/drawing/2014/main" id="{75DE3D34-0E41-4846-AFEA-CB912D051C0E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133" name="矩形: 圓角 132">
                <a:extLst>
                  <a:ext uri="{FF2B5EF4-FFF2-40B4-BE49-F238E27FC236}">
                    <a16:creationId xmlns:a16="http://schemas.microsoft.com/office/drawing/2014/main" id="{C8ACAC20-8D49-413B-A289-DD2925F723CE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34" name="矩形: 圓角 3">
                <a:extLst>
                  <a:ext uri="{FF2B5EF4-FFF2-40B4-BE49-F238E27FC236}">
                    <a16:creationId xmlns:a16="http://schemas.microsoft.com/office/drawing/2014/main" id="{F5F3A57E-1121-4C00-936A-957F0C570CAD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8C10178C-D3E0-4A52-A08A-843CFD767FDE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p:sp>
        <p:nvSpPr>
          <p:cNvPr id="135" name="左大括弧 134">
            <a:extLst>
              <a:ext uri="{FF2B5EF4-FFF2-40B4-BE49-F238E27FC236}">
                <a16:creationId xmlns:a16="http://schemas.microsoft.com/office/drawing/2014/main" id="{D99AC14D-91C6-49C3-B0BD-9CE55BC5B0DA}"/>
              </a:ext>
            </a:extLst>
          </p:cNvPr>
          <p:cNvSpPr/>
          <p:nvPr/>
        </p:nvSpPr>
        <p:spPr>
          <a:xfrm rot="16200000">
            <a:off x="9991318" y="1754719"/>
            <a:ext cx="369332" cy="308211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F2FE191A-5FC3-4FD6-8D6E-D572BB59DE08}"/>
                  </a:ext>
                </a:extLst>
              </p:cNvPr>
              <p:cNvSpPr txBox="1"/>
              <p:nvPr/>
            </p:nvSpPr>
            <p:spPr>
              <a:xfrm>
                <a:off x="9011047" y="3674623"/>
                <a:ext cx="2329874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Video clip 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F2FE191A-5FC3-4FD6-8D6E-D572BB59D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047" y="3674623"/>
                <a:ext cx="2329874" cy="611962"/>
              </a:xfrm>
              <a:prstGeom prst="rect">
                <a:avLst/>
              </a:prstGeom>
              <a:blipFill>
                <a:blip r:embed="rId12"/>
                <a:stretch>
                  <a:fillRect t="-2000" b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D5B6DF37-9EF6-429A-9D18-CBA77C8E6A4E}"/>
              </a:ext>
            </a:extLst>
          </p:cNvPr>
          <p:cNvCxnSpPr>
            <a:cxnSpLocks/>
            <a:stCxn id="136" idx="2"/>
          </p:cNvCxnSpPr>
          <p:nvPr/>
        </p:nvCxnSpPr>
        <p:spPr>
          <a:xfrm>
            <a:off x="10175984" y="4286585"/>
            <a:ext cx="0" cy="194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: 圓角 3">
            <a:extLst>
              <a:ext uri="{FF2B5EF4-FFF2-40B4-BE49-F238E27FC236}">
                <a16:creationId xmlns:a16="http://schemas.microsoft.com/office/drawing/2014/main" id="{E90C332F-7574-41AA-99D5-5B56ECBA3524}"/>
              </a:ext>
            </a:extLst>
          </p:cNvPr>
          <p:cNvSpPr/>
          <p:nvPr/>
        </p:nvSpPr>
        <p:spPr>
          <a:xfrm>
            <a:off x="9512304" y="5676858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D3A4DB1F-6220-4755-A235-3051D23737A0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10175984" y="5482677"/>
            <a:ext cx="1" cy="194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>
                <a:extLst>
                  <a:ext uri="{FF2B5EF4-FFF2-40B4-BE49-F238E27FC236}">
                    <a16:creationId xmlns:a16="http://schemas.microsoft.com/office/drawing/2014/main" id="{2C658818-9BEB-4012-BE80-B82E266C80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022066"/>
                  </p:ext>
                </p:extLst>
              </p:nvPr>
            </p:nvGraphicFramePr>
            <p:xfrm>
              <a:off x="1903155" y="6503744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>
                <a:extLst>
                  <a:ext uri="{FF2B5EF4-FFF2-40B4-BE49-F238E27FC236}">
                    <a16:creationId xmlns:a16="http://schemas.microsoft.com/office/drawing/2014/main" id="{2C658818-9BEB-4012-BE80-B82E266C80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6022066"/>
                  </p:ext>
                </p:extLst>
              </p:nvPr>
            </p:nvGraphicFramePr>
            <p:xfrm>
              <a:off x="1903155" y="6503744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9701" t="-1613" r="-805970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57778" t="-1613" r="-700000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60448" t="-1613" r="-605224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457037" t="-1613" r="-500741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57037" t="-1613" r="-400741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661940" t="-1613" r="-303731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756296" t="-1613" r="-201481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862687" t="-1613" r="-102985" b="-1145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955556" t="-1613" r="-2222" b="-1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9701" t="-103279" r="-805970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57778" t="-103279" r="-700000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360448" t="-103279" r="-605224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457037" t="-103279" r="-500741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557037" t="-103279" r="-400741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661940" t="-103279" r="-303731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756296" t="-103279" r="-201481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862687" t="-103279" r="-102985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955556" t="-103279" r="-2222" b="-16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8974FB8A-CC7B-4927-B621-D6284574819D}"/>
                  </a:ext>
                </a:extLst>
              </p:cNvPr>
              <p:cNvSpPr txBox="1"/>
              <p:nvPr/>
            </p:nvSpPr>
            <p:spPr>
              <a:xfrm>
                <a:off x="1649841" y="4121538"/>
                <a:ext cx="2187589" cy="54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Emotion prediction: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endPara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Depression prediction: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8974FB8A-CC7B-4927-B621-D62845748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41" y="4121538"/>
                <a:ext cx="2187589" cy="544765"/>
              </a:xfrm>
              <a:prstGeom prst="rect">
                <a:avLst/>
              </a:prstGeom>
              <a:blipFill>
                <a:blip r:embed="rId14"/>
                <a:stretch>
                  <a:fillRect t="-2247" b="-101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矩形: 圓角 3">
            <a:extLst>
              <a:ext uri="{FF2B5EF4-FFF2-40B4-BE49-F238E27FC236}">
                <a16:creationId xmlns:a16="http://schemas.microsoft.com/office/drawing/2014/main" id="{82851DAD-D5BF-48B0-B500-8648C58F97BF}"/>
              </a:ext>
            </a:extLst>
          </p:cNvPr>
          <p:cNvSpPr/>
          <p:nvPr/>
        </p:nvSpPr>
        <p:spPr>
          <a:xfrm>
            <a:off x="2079954" y="4859484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0FA419A2-EC7A-413E-BCE2-FE09C147AE74}"/>
              </a:ext>
            </a:extLst>
          </p:cNvPr>
          <p:cNvCxnSpPr>
            <a:cxnSpLocks/>
            <a:stCxn id="150" idx="2"/>
            <a:endCxn id="151" idx="0"/>
          </p:cNvCxnSpPr>
          <p:nvPr/>
        </p:nvCxnSpPr>
        <p:spPr>
          <a:xfrm flipH="1">
            <a:off x="2743635" y="4666303"/>
            <a:ext cx="1" cy="193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962C20D2-3D06-4AAB-AED5-EDC40DA2EEA6}"/>
              </a:ext>
            </a:extLst>
          </p:cNvPr>
          <p:cNvCxnSpPr>
            <a:cxnSpLocks/>
            <a:stCxn id="151" idx="2"/>
          </p:cNvCxnSpPr>
          <p:nvPr/>
        </p:nvCxnSpPr>
        <p:spPr>
          <a:xfrm>
            <a:off x="2743635" y="5399484"/>
            <a:ext cx="723811" cy="11379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C622FC95-6323-4F8A-BACC-2AF522303118}"/>
              </a:ext>
            </a:extLst>
          </p:cNvPr>
          <p:cNvCxnSpPr>
            <a:cxnSpLocks/>
            <a:stCxn id="127" idx="2"/>
          </p:cNvCxnSpPr>
          <p:nvPr/>
        </p:nvCxnSpPr>
        <p:spPr>
          <a:xfrm>
            <a:off x="6242749" y="5359273"/>
            <a:ext cx="517423" cy="12086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88F9386-A629-4066-82EE-562A7564111D}"/>
              </a:ext>
            </a:extLst>
          </p:cNvPr>
          <p:cNvCxnSpPr>
            <a:cxnSpLocks/>
            <a:stCxn id="138" idx="2"/>
          </p:cNvCxnSpPr>
          <p:nvPr/>
        </p:nvCxnSpPr>
        <p:spPr>
          <a:xfrm flipH="1">
            <a:off x="10145919" y="6216858"/>
            <a:ext cx="30066" cy="338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: 圓角 3">
            <a:extLst>
              <a:ext uri="{FF2B5EF4-FFF2-40B4-BE49-F238E27FC236}">
                <a16:creationId xmlns:a16="http://schemas.microsoft.com/office/drawing/2014/main" id="{BBAB9CF9-04A3-40B8-BD68-216E6AFD81A7}"/>
              </a:ext>
            </a:extLst>
          </p:cNvPr>
          <p:cNvSpPr/>
          <p:nvPr/>
        </p:nvSpPr>
        <p:spPr>
          <a:xfrm>
            <a:off x="4838597" y="7712370"/>
            <a:ext cx="2808303" cy="1001911"/>
          </a:xfrm>
          <a:prstGeom prst="roundRect">
            <a:avLst/>
          </a:prstGeom>
          <a:solidFill>
            <a:srgbClr val="DAC2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Analyze abnormal mental pattern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D3B79E34-8C2A-4751-B873-95D4711FA3BA}"/>
              </a:ext>
            </a:extLst>
          </p:cNvPr>
          <p:cNvGrpSpPr/>
          <p:nvPr/>
        </p:nvGrpSpPr>
        <p:grpSpPr>
          <a:xfrm>
            <a:off x="1339478" y="2928044"/>
            <a:ext cx="2808312" cy="1001912"/>
            <a:chOff x="1331640" y="2887802"/>
            <a:chExt cx="2808312" cy="1001912"/>
          </a:xfrm>
        </p:grpSpPr>
        <p:sp>
          <p:nvSpPr>
            <p:cNvPr id="173" name="矩形: 圓角 172">
              <a:extLst>
                <a:ext uri="{FF2B5EF4-FFF2-40B4-BE49-F238E27FC236}">
                  <a16:creationId xmlns:a16="http://schemas.microsoft.com/office/drawing/2014/main" id="{5B36524A-B341-4491-8D58-ECFE1F234BBC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174" name="群組 173">
              <a:extLst>
                <a:ext uri="{FF2B5EF4-FFF2-40B4-BE49-F238E27FC236}">
                  <a16:creationId xmlns:a16="http://schemas.microsoft.com/office/drawing/2014/main" id="{69314C6B-6476-410F-9CCA-DA9F11CBE651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176" name="矩形: 圓角 175">
                <a:extLst>
                  <a:ext uri="{FF2B5EF4-FFF2-40B4-BE49-F238E27FC236}">
                    <a16:creationId xmlns:a16="http://schemas.microsoft.com/office/drawing/2014/main" id="{96BA7D2D-6CCA-405B-AFE4-9F20DAC546BC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77" name="矩形: 圓角 3">
                <a:extLst>
                  <a:ext uri="{FF2B5EF4-FFF2-40B4-BE49-F238E27FC236}">
                    <a16:creationId xmlns:a16="http://schemas.microsoft.com/office/drawing/2014/main" id="{98349C25-9B12-4555-B28C-65FC7477FCCF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0A8D2E5F-5275-4099-ADCA-5259DB2DE336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4544EEA8-BA13-4739-8553-EA1FCBCAC173}"/>
              </a:ext>
            </a:extLst>
          </p:cNvPr>
          <p:cNvGrpSpPr/>
          <p:nvPr/>
        </p:nvGrpSpPr>
        <p:grpSpPr>
          <a:xfrm>
            <a:off x="8771828" y="4480765"/>
            <a:ext cx="2808312" cy="1001912"/>
            <a:chOff x="1331640" y="2887802"/>
            <a:chExt cx="2808312" cy="1001912"/>
          </a:xfrm>
        </p:grpSpPr>
        <p:sp>
          <p:nvSpPr>
            <p:cNvPr id="179" name="矩形: 圓角 178">
              <a:extLst>
                <a:ext uri="{FF2B5EF4-FFF2-40B4-BE49-F238E27FC236}">
                  <a16:creationId xmlns:a16="http://schemas.microsoft.com/office/drawing/2014/main" id="{C8022EC7-D4A5-422D-A3BB-CA0DE9233AF3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180" name="群組 179">
              <a:extLst>
                <a:ext uri="{FF2B5EF4-FFF2-40B4-BE49-F238E27FC236}">
                  <a16:creationId xmlns:a16="http://schemas.microsoft.com/office/drawing/2014/main" id="{700AD8AA-EA10-4228-9816-8ACF0F659BA6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182" name="矩形: 圓角 181">
                <a:extLst>
                  <a:ext uri="{FF2B5EF4-FFF2-40B4-BE49-F238E27FC236}">
                    <a16:creationId xmlns:a16="http://schemas.microsoft.com/office/drawing/2014/main" id="{36424E5F-6301-45A2-A1D7-CEA73147D401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83" name="矩形: 圓角 3">
                <a:extLst>
                  <a:ext uri="{FF2B5EF4-FFF2-40B4-BE49-F238E27FC236}">
                    <a16:creationId xmlns:a16="http://schemas.microsoft.com/office/drawing/2014/main" id="{999CC3FF-7422-47A9-8C56-2CA8848A73A6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6E9E5997-588C-4D11-AB11-C95330F11E1B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4F7F3461-9FF5-4AF9-BFC6-81B904F1DD3D}"/>
              </a:ext>
            </a:extLst>
          </p:cNvPr>
          <p:cNvCxnSpPr>
            <a:cxnSpLocks/>
            <a:stCxn id="149" idx="2"/>
            <a:endCxn id="171" idx="0"/>
          </p:cNvCxnSpPr>
          <p:nvPr/>
        </p:nvCxnSpPr>
        <p:spPr>
          <a:xfrm>
            <a:off x="6242748" y="7245424"/>
            <a:ext cx="1" cy="4669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文字方塊 187">
            <a:extLst>
              <a:ext uri="{FF2B5EF4-FFF2-40B4-BE49-F238E27FC236}">
                <a16:creationId xmlns:a16="http://schemas.microsoft.com/office/drawing/2014/main" id="{0234D17C-8B2E-453D-AB1C-507E1597A302}"/>
              </a:ext>
            </a:extLst>
          </p:cNvPr>
          <p:cNvSpPr txBox="1"/>
          <p:nvPr/>
        </p:nvSpPr>
        <p:spPr>
          <a:xfrm>
            <a:off x="774140" y="669379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Queue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22592C8-86C9-CA49-94F5-E326AE0B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8787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930B6029-E80B-42E7-B0A3-D4B51D2A5C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22941"/>
            <a:ext cx="1800000" cy="10125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64D088D-FF70-4035-851A-907740CA77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39" y="922941"/>
            <a:ext cx="1800000" cy="10125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F65A747-373B-4276-914D-0F597D250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74" y="922941"/>
            <a:ext cx="1800000" cy="10125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FB001D0-9D3E-469C-AE59-E7F383B50F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09" y="922941"/>
            <a:ext cx="1800000" cy="10125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FDDBD7D-92E3-4C9F-A319-CB450367E2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44" y="922941"/>
            <a:ext cx="1800000" cy="1012500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A227FF80-CC93-4EA4-9AD5-8910C00B618F}"/>
              </a:ext>
            </a:extLst>
          </p:cNvPr>
          <p:cNvSpPr txBox="1"/>
          <p:nvPr/>
        </p:nvSpPr>
        <p:spPr>
          <a:xfrm>
            <a:off x="-1522514" y="2335664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F1E2E54-BF13-4E94-ADD9-85BE851000F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20075" y="1935441"/>
            <a:ext cx="287429" cy="961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3FCD8A-2BFA-488C-A9DA-1EF6AF0B2936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3019639" y="1935441"/>
            <a:ext cx="517883" cy="961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30BD79F-3DB4-414F-976F-C786E933F51E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5031774" y="1935441"/>
            <a:ext cx="517883" cy="961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B44ECE0-2790-43F2-8174-79E672B04452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7043909" y="1935441"/>
            <a:ext cx="403194" cy="961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FCA7DA3-436F-4976-82ED-DF08F598F5D0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9056044" y="1935441"/>
            <a:ext cx="382117" cy="961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4CA53BD-FABD-4B9A-A527-DBD85C0B8589}"/>
              </a:ext>
            </a:extLst>
          </p:cNvPr>
          <p:cNvSpPr txBox="1"/>
          <p:nvPr/>
        </p:nvSpPr>
        <p:spPr>
          <a:xfrm>
            <a:off x="-1068096" y="1244525"/>
            <a:ext cx="11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Video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14535D8-BE60-4B94-B5FB-96BB14F9EE96}"/>
              </a:ext>
            </a:extLst>
          </p:cNvPr>
          <p:cNvSpPr txBox="1"/>
          <p:nvPr/>
        </p:nvSpPr>
        <p:spPr>
          <a:xfrm>
            <a:off x="-2035622" y="2710428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左大括弧 32">
            <a:extLst>
              <a:ext uri="{FF2B5EF4-FFF2-40B4-BE49-F238E27FC236}">
                <a16:creationId xmlns:a16="http://schemas.microsoft.com/office/drawing/2014/main" id="{E26E6701-3BED-4CE7-97FD-47DE30AE9EEF}"/>
              </a:ext>
            </a:extLst>
          </p:cNvPr>
          <p:cNvSpPr/>
          <p:nvPr/>
        </p:nvSpPr>
        <p:spPr>
          <a:xfrm rot="16200000">
            <a:off x="1843653" y="1362247"/>
            <a:ext cx="480575" cy="395287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F330DE0-2B28-4033-8744-3E7336AF212E}"/>
              </a:ext>
            </a:extLst>
          </p:cNvPr>
          <p:cNvSpPr txBox="1"/>
          <p:nvPr/>
        </p:nvSpPr>
        <p:spPr>
          <a:xfrm>
            <a:off x="644447" y="3786290"/>
            <a:ext cx="285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Type: 0 (Depression disorder)</a:t>
            </a:r>
          </a:p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Start time: 0</a:t>
            </a:r>
          </a:p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End time: 3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D45706F-8199-476C-A6A4-AD8AAA11B3D4}"/>
              </a:ext>
            </a:extLst>
          </p:cNvPr>
          <p:cNvSpPr txBox="1"/>
          <p:nvPr/>
        </p:nvSpPr>
        <p:spPr>
          <a:xfrm>
            <a:off x="7062866" y="3786290"/>
            <a:ext cx="285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Type: 0 (Depression disorder)</a:t>
            </a:r>
          </a:p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Start time: 10</a:t>
            </a:r>
          </a:p>
          <a:p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End time: 15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左大括弧 35">
            <a:extLst>
              <a:ext uri="{FF2B5EF4-FFF2-40B4-BE49-F238E27FC236}">
                <a16:creationId xmlns:a16="http://schemas.microsoft.com/office/drawing/2014/main" id="{247DDF02-4400-4D45-975A-09C1B1E5EE44}"/>
              </a:ext>
            </a:extLst>
          </p:cNvPr>
          <p:cNvSpPr/>
          <p:nvPr/>
        </p:nvSpPr>
        <p:spPr>
          <a:xfrm rot="16200000">
            <a:off x="8248946" y="1871873"/>
            <a:ext cx="480575" cy="29336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E3D0F199-CB70-4B8F-B8A0-6DDF4DCF1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717809"/>
              </p:ext>
            </p:extLst>
          </p:nvPr>
        </p:nvGraphicFramePr>
        <p:xfrm>
          <a:off x="107504" y="2334156"/>
          <a:ext cx="98485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854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345417B9-BB4C-4297-B906-727D5B949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892483"/>
              </p:ext>
            </p:extLst>
          </p:nvPr>
        </p:nvGraphicFramePr>
        <p:xfrm>
          <a:off x="107504" y="2708920"/>
          <a:ext cx="98485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4854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984854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27DBFC8-E1EF-7641-BC63-30FFF9F7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544090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Times"/>
        <a:ea typeface="標楷體"/>
        <a:cs typeface=""/>
      </a:majorFont>
      <a:minorFont>
        <a:latin typeface="Times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45355</TotalTime>
  <Words>8207</Words>
  <Application>Microsoft Office PowerPoint</Application>
  <PresentationFormat>如螢幕大小 (4:3)</PresentationFormat>
  <Paragraphs>2231</Paragraphs>
  <Slides>102</Slides>
  <Notes>91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102</vt:i4>
      </vt:variant>
    </vt:vector>
  </HeadingPairs>
  <TitlesOfParts>
    <vt:vector size="117" baseType="lpstr">
      <vt:lpstr>ＭＳ Ｐゴシック</vt:lpstr>
      <vt:lpstr>宋体</vt:lpstr>
      <vt:lpstr>新細明體</vt:lpstr>
      <vt:lpstr>標楷體</vt:lpstr>
      <vt:lpstr>Arial</vt:lpstr>
      <vt:lpstr>Calibri</vt:lpstr>
      <vt:lpstr>Calibri Light</vt:lpstr>
      <vt:lpstr>Cambria Math</vt:lpstr>
      <vt:lpstr>Tahoma</vt:lpstr>
      <vt:lpstr>Times</vt:lpstr>
      <vt:lpstr>Times New Roman</vt:lpstr>
      <vt:lpstr>Wingdings</vt:lpstr>
      <vt:lpstr>Wingdings 2</vt:lpstr>
      <vt:lpstr>標準デザイン</vt:lpstr>
      <vt:lpstr>自訂設計</vt:lpstr>
      <vt:lpstr>Mental Disorder Detection for Schizophrenia Patients via Deep Visual Perception 透過深度視覺感知偵測思覺失調症患者的精神異常</vt:lpstr>
      <vt:lpstr>Outline</vt:lpstr>
      <vt:lpstr>Outline</vt:lpstr>
      <vt:lpstr>Introduction – Background (1 / 2)</vt:lpstr>
      <vt:lpstr>Introduction – Background (2 / 2)</vt:lpstr>
      <vt:lpstr>Introduction – Motivation (1 / 3)</vt:lpstr>
      <vt:lpstr>Introduction – Motivation (2 / 3)</vt:lpstr>
      <vt:lpstr>Introduction – Motivation (3 / 3)</vt:lpstr>
      <vt:lpstr>Introduction – Objective &amp; Challenges (1 / 2)</vt:lpstr>
      <vt:lpstr>Introduction – Objective &amp; Challenges (2 / 2)</vt:lpstr>
      <vt:lpstr>Introduction – Related Works (1 / 2) Emotion Recognition</vt:lpstr>
      <vt:lpstr>Introduction – Related Works (2 / 2) Depression Estimation</vt:lpstr>
      <vt:lpstr>Outline</vt:lpstr>
      <vt:lpstr>System Overview</vt:lpstr>
      <vt:lpstr>System Overview</vt:lpstr>
      <vt:lpstr>System Overview - Multi-task Learning</vt:lpstr>
      <vt:lpstr>Outline</vt:lpstr>
      <vt:lpstr>Multi-task Learning Framework</vt:lpstr>
      <vt:lpstr>CMGCN – Introduction (1 / 4) </vt:lpstr>
      <vt:lpstr>CMGCN – Introduction (2 / 4) </vt:lpstr>
      <vt:lpstr>CMGCN – Introduction (3 / 4) </vt:lpstr>
      <vt:lpstr>CMGCN – Introduction (4 / 4) </vt:lpstr>
      <vt:lpstr>CMGCN – Approach (1 / 5) </vt:lpstr>
      <vt:lpstr>CMGCN – Approach (2 / 5) </vt:lpstr>
      <vt:lpstr>CMGCN – Approach (3 / 5) </vt:lpstr>
      <vt:lpstr>CMGCN – Approach (4 / 5) </vt:lpstr>
      <vt:lpstr>CMGCN – Approach (5 / 5) </vt:lpstr>
      <vt:lpstr>Outline</vt:lpstr>
      <vt:lpstr>Multi-task Learning Framework</vt:lpstr>
      <vt:lpstr>Task-aware objective functions</vt:lpstr>
      <vt:lpstr>Outline</vt:lpstr>
      <vt:lpstr>Emotion Recognition</vt:lpstr>
      <vt:lpstr>Density Loss (1 / 3)</vt:lpstr>
      <vt:lpstr>Density Loss (2 / 3)</vt:lpstr>
      <vt:lpstr>Density Loss (3 / 3)</vt:lpstr>
      <vt:lpstr>Outline</vt:lpstr>
      <vt:lpstr>Depression Estimation</vt:lpstr>
      <vt:lpstr>Distributed Loss (1 / 3)</vt:lpstr>
      <vt:lpstr>Distributed Loss (2 / 3)</vt:lpstr>
      <vt:lpstr>Distributed Loss (3/ 3)</vt:lpstr>
      <vt:lpstr>Outline</vt:lpstr>
      <vt:lpstr>Mean Passer</vt:lpstr>
      <vt:lpstr>Outline</vt:lpstr>
      <vt:lpstr>Mental Disorder Detection</vt:lpstr>
      <vt:lpstr>Mental Disorder Detection (1 / 3)</vt:lpstr>
      <vt:lpstr>Mental Disorder Detection (1 / 3)</vt:lpstr>
      <vt:lpstr>Mental Disorder Detection (1 / 3)</vt:lpstr>
      <vt:lpstr>Mental Disorder Detection (2 / 3)</vt:lpstr>
      <vt:lpstr>Mental Disorder Detection (2 / 3)</vt:lpstr>
      <vt:lpstr>Mental Disorder Detection (3 / 3)</vt:lpstr>
      <vt:lpstr>Outline</vt:lpstr>
      <vt:lpstr>Dataset – CAER [10]   Emotion Recognition </vt:lpstr>
      <vt:lpstr>Dataset – AVEC-14 [24]  Depression Estimation</vt:lpstr>
      <vt:lpstr>Evaluation Metric</vt:lpstr>
      <vt:lpstr>Ablation Studies (1 / 3)</vt:lpstr>
      <vt:lpstr>Ablation Studies (1 / 3)</vt:lpstr>
      <vt:lpstr>Ablation Studies (2 / 3)</vt:lpstr>
      <vt:lpstr>Ablation Studies (2 / 3)</vt:lpstr>
      <vt:lpstr>Ablation Studies (3 / 3)</vt:lpstr>
      <vt:lpstr>Comparison with State-Of-The-Art Emotion Recognition</vt:lpstr>
      <vt:lpstr>Comparison with State-Of-The-Art Depression Estimation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Conclusions</vt:lpstr>
      <vt:lpstr>Conclusions</vt:lpstr>
      <vt:lpstr>Outline</vt:lpstr>
      <vt:lpstr>Dataset – CAER </vt:lpstr>
      <vt:lpstr>Cross-task Knowledge Passing</vt:lpstr>
      <vt:lpstr>Distributed Loss</vt:lpstr>
      <vt:lpstr>Outline</vt:lpstr>
      <vt:lpstr>Dataset</vt:lpstr>
      <vt:lpstr>Evaluation metric</vt:lpstr>
      <vt:lpstr>Experiments</vt:lpstr>
      <vt:lpstr>Experiments</vt:lpstr>
      <vt:lpstr>Experiments</vt:lpstr>
      <vt:lpstr>Framework overview </vt:lpstr>
      <vt:lpstr>Framework Overview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Distributed Loss</vt:lpstr>
      <vt:lpstr>CMGCN – Approach (2 / 5) </vt:lpstr>
      <vt:lpstr>Cross-Modality Graph Convolutional Networks (CMGCN)</vt:lpstr>
      <vt:lpstr>CMGCN – Approach (5 / 5) </vt:lpstr>
      <vt:lpstr>PowerPoint 簡報</vt:lpstr>
      <vt:lpstr>Introduction – Objective &amp; Challenges (1 / 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Overview</vt:lpstr>
      <vt:lpstr>CMGCN – Approach (5 / 5) 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Violet</dc:title>
  <dc:creator>harupu</dc:creator>
  <cp:lastModifiedBy>BINGJHANG Lin</cp:lastModifiedBy>
  <cp:revision>3972</cp:revision>
  <cp:lastPrinted>2015-06-23T02:14:13Z</cp:lastPrinted>
  <dcterms:created xsi:type="dcterms:W3CDTF">2004-09-01T13:27:19Z</dcterms:created>
  <dcterms:modified xsi:type="dcterms:W3CDTF">2021-01-26T16:11:50Z</dcterms:modified>
</cp:coreProperties>
</file>